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53712-65DE-485D-87D9-6ECB3DE5FA71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F6DB0-A08F-4445-99F8-7C1C821971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77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D17FA3B-C404-4317-B0BC-953931111309}" type="datetimeFigureOut">
              <a:rPr lang="pl-PL" smtClean="0"/>
              <a:t>2021-05-04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/>
          <a:lstStyle/>
          <a:p>
            <a:pPr algn="ctr"/>
            <a:r>
              <a:rPr lang="pl-PL" dirty="0" smtClean="0"/>
              <a:t>Jan </a:t>
            </a:r>
            <a:r>
              <a:rPr lang="pl-PL" dirty="0" err="1" smtClean="0"/>
              <a:t>Piwnik</a:t>
            </a:r>
            <a:r>
              <a:rPr lang="pl-PL" dirty="0" smtClean="0"/>
              <a:t> </a:t>
            </a:r>
            <a:r>
              <a:rPr lang="pl-PL" dirty="0"/>
              <a:t>ps</a:t>
            </a:r>
            <a:r>
              <a:rPr lang="pl-PL" dirty="0" smtClean="0"/>
              <a:t>. </a:t>
            </a:r>
            <a:r>
              <a:rPr lang="pl-PL" dirty="0"/>
              <a:t>„Ponury</a:t>
            </a:r>
            <a:r>
              <a:rPr lang="pl-PL" dirty="0" smtClean="0"/>
              <a:t>”, </a:t>
            </a:r>
            <a:r>
              <a:rPr lang="pl-PL" dirty="0"/>
              <a:t>„Donat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Ola </a:t>
            </a:r>
            <a:r>
              <a:rPr lang="pl-PL" dirty="0" err="1" smtClean="0">
                <a:solidFill>
                  <a:schemeClr val="tx1"/>
                </a:solidFill>
              </a:rPr>
              <a:t>Łasek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7" name="Major Ponury do pokaz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9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384376" cy="45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lustr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01" y="2204864"/>
            <a:ext cx="331063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aśnienie prostokątne zaokrąglone 3"/>
          <p:cNvSpPr/>
          <p:nvPr/>
        </p:nvSpPr>
        <p:spPr>
          <a:xfrm>
            <a:off x="6084168" y="620688"/>
            <a:ext cx="1728192" cy="1440160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Alfred Paczkowski</a:t>
            </a:r>
            <a:r>
              <a:rPr lang="pl-PL" dirty="0"/>
              <a:t> ps. „Wania”</a:t>
            </a:r>
          </a:p>
        </p:txBody>
      </p:sp>
      <p:sp>
        <p:nvSpPr>
          <p:cNvPr id="5" name="Objaśnienie prostokątne zaokrąglone 4"/>
          <p:cNvSpPr/>
          <p:nvPr/>
        </p:nvSpPr>
        <p:spPr>
          <a:xfrm rot="10800000">
            <a:off x="1399960" y="5157192"/>
            <a:ext cx="2088232" cy="1584176"/>
          </a:xfrm>
          <a:prstGeom prst="wedgeRound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255944" y="5210616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Stefan Paweł </a:t>
            </a:r>
            <a:r>
              <a:rPr lang="pl-PL" b="1" dirty="0" smtClean="0">
                <a:solidFill>
                  <a:schemeClr val="bg1"/>
                </a:solidFill>
              </a:rPr>
              <a:t>Rowecki</a:t>
            </a:r>
            <a:r>
              <a:rPr lang="pl-PL" dirty="0" smtClean="0">
                <a:solidFill>
                  <a:schemeClr val="bg1"/>
                </a:solidFill>
              </a:rPr>
              <a:t>, </a:t>
            </a:r>
            <a:r>
              <a:rPr lang="pl-PL" dirty="0">
                <a:solidFill>
                  <a:schemeClr val="bg1"/>
                </a:solidFill>
              </a:rPr>
              <a:t>ps. „Grot”, „</a:t>
            </a:r>
            <a:r>
              <a:rPr lang="pl-PL" dirty="0" err="1">
                <a:solidFill>
                  <a:schemeClr val="bg1"/>
                </a:solidFill>
              </a:rPr>
              <a:t>Rakoń</a:t>
            </a:r>
            <a:r>
              <a:rPr lang="pl-PL" dirty="0">
                <a:solidFill>
                  <a:schemeClr val="bg1"/>
                </a:solidFill>
              </a:rPr>
              <a:t>”, „Grabica”, „Inżynier”, „Jan”, „Kalina”, „Tur”</a:t>
            </a:r>
          </a:p>
        </p:txBody>
      </p:sp>
    </p:spTree>
    <p:extLst>
      <p:ext uri="{BB962C8B-B14F-4D97-AF65-F5344CB8AC3E}">
        <p14:creationId xmlns:p14="http://schemas.microsoft.com/office/powerpoint/2010/main" val="40464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Marian Czarnecki - ku pamięci. Ogrody Wspomnień. Cmentarz Interne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Marian Czarnecki - ku pamięci. Ogrody Wspomnień. Cmentarz Internetow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Marian Czarnecki - ku pamięci. Ogrody Wspomnień. Cmentarz Internetow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8" descr="Marian Czarnecki - ku pamięci. Ogrody Wspomnień. Cmentarz Internetow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0" descr="Marian Czarnecki - ku pamięci. Ogrody Wspomnień. Cmentarz Internetow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2" descr="Marian Czarnecki - ku pamięci. Ogrody Wspomnień. Cmentarz Internetow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25" y="1772816"/>
            <a:ext cx="3235688" cy="439248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384376" cy="4437676"/>
          </a:xfrm>
          <a:prstGeom prst="rect">
            <a:avLst/>
          </a:prstGeom>
        </p:spPr>
      </p:pic>
      <p:sp>
        <p:nvSpPr>
          <p:cNvPr id="13" name="Objaśnienie prostokątne zaokrąglone 12"/>
          <p:cNvSpPr/>
          <p:nvPr/>
        </p:nvSpPr>
        <p:spPr>
          <a:xfrm>
            <a:off x="1450489" y="486930"/>
            <a:ext cx="2149759" cy="1090130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Marian Czarnecki </a:t>
            </a:r>
            <a:r>
              <a:rPr lang="pl-PL" dirty="0" smtClean="0"/>
              <a:t>ps. ,,Ryś’’</a:t>
            </a:r>
            <a:endParaRPr lang="pl-PL" dirty="0"/>
          </a:p>
        </p:txBody>
      </p:sp>
      <p:sp>
        <p:nvSpPr>
          <p:cNvPr id="14" name="Objaśnienie prostokątne zaokrąglone 13"/>
          <p:cNvSpPr/>
          <p:nvPr/>
        </p:nvSpPr>
        <p:spPr>
          <a:xfrm>
            <a:off x="5652119" y="486930"/>
            <a:ext cx="2108613" cy="1090130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Piotr Downar </a:t>
            </a:r>
            <a:r>
              <a:rPr lang="pl-PL" dirty="0" smtClean="0"/>
              <a:t>ps. ,,</a:t>
            </a:r>
            <a:r>
              <a:rPr lang="pl-PL" dirty="0" err="1" smtClean="0"/>
              <a:t>Azorek</a:t>
            </a:r>
            <a:r>
              <a:rPr lang="pl-PL" dirty="0" smtClean="0"/>
              <a:t>’’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1332994"/>
      </p:ext>
    </p:extLst>
  </p:cSld>
  <p:clrMapOvr>
    <a:masterClrMapping/>
  </p:clrMapOvr>
  <p:transition spd="slow" advTm="7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ędzie film o majorze Ponurym kręcony w Górach Świętokrzyskich | Echo Dnia  Świętokrzysk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5" y="3315056"/>
            <a:ext cx="4416288" cy="303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Order Virtuti Militari – Wikipedia, wolna encyk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15" y="332656"/>
            <a:ext cx="417069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aśnienie prostokątne zaokrąglone 3"/>
          <p:cNvSpPr/>
          <p:nvPr/>
        </p:nvSpPr>
        <p:spPr>
          <a:xfrm>
            <a:off x="1187624" y="1628800"/>
            <a:ext cx="1800200" cy="1440160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Jan </a:t>
            </a:r>
            <a:r>
              <a:rPr lang="pl-PL" dirty="0" err="1" smtClean="0"/>
              <a:t>Piwnik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Objaśnienie prostokątne zaokrąglone 4"/>
          <p:cNvSpPr/>
          <p:nvPr/>
        </p:nvSpPr>
        <p:spPr>
          <a:xfrm rot="10800000">
            <a:off x="6084168" y="4199774"/>
            <a:ext cx="2289414" cy="1266764"/>
          </a:xfrm>
          <a:prstGeom prst="wedgeRoundRect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256766" y="4199774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Order Virtuti Militari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03995"/>
      </p:ext>
    </p:extLst>
  </p:cSld>
  <p:clrMapOvr>
    <a:masterClrMapping/>
  </p:clrMapOvr>
  <p:transition spd="slow" advTm="7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810000" cy="577172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W marcu 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roku został powołany na komendanta Kedywu w Okręgu Radomsko-Kieleckim Armii Krajowej gdzie podjął pracę nad organizacją dużej jednostki partyzanckiej, która powstała pod nazwą "Zgrupowania Partyzanckie Armii Krajowej Ponury".</a:t>
            </a:r>
          </a:p>
          <a:p>
            <a:endParaRPr lang="pl-PL" dirty="0"/>
          </a:p>
        </p:txBody>
      </p:sp>
      <p:pic>
        <p:nvPicPr>
          <p:cNvPr id="12290" name="Picture 2" descr="https://upload.wikimedia.org/wikipedia/commons/thumb/b/b4/Wykus_1943-09-12_Tadeusz_Rylski_1.tif/lossy-page1-1024px-Wykus_1943-09-12_Tadeusz_Rylski_1.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aśnienie prostokątne zaokrąglone 6"/>
          <p:cNvSpPr/>
          <p:nvPr/>
        </p:nvSpPr>
        <p:spPr>
          <a:xfrm>
            <a:off x="4986045" y="476672"/>
            <a:ext cx="3168352" cy="25922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Komendant Zgrupowań Partyzanckich Armii Krajowej „Ponury” por. Jan </a:t>
            </a:r>
            <a:r>
              <a:rPr lang="pl-PL" dirty="0" err="1"/>
              <a:t>Piwnik</a:t>
            </a:r>
            <a:r>
              <a:rPr lang="pl-PL" dirty="0"/>
              <a:t> wita księdza Mariana Majewskiego ps. „Robak”, który przybył do obozu partyzantów AK na </a:t>
            </a:r>
            <a:r>
              <a:rPr lang="pl-PL" dirty="0" err="1"/>
              <a:t>Wykusie</a:t>
            </a:r>
            <a:r>
              <a:rPr lang="pl-PL" dirty="0"/>
              <a:t> odprawić mszę św. 12 września 1943 roku.</a:t>
            </a:r>
          </a:p>
        </p:txBody>
      </p:sp>
    </p:spTree>
    <p:extLst>
      <p:ext uri="{BB962C8B-B14F-4D97-AF65-F5344CB8AC3E}">
        <p14:creationId xmlns:p14="http://schemas.microsoft.com/office/powerpoint/2010/main" val="42031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7000">
        <p14:switch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62000" y="685800"/>
            <a:ext cx="7698432" cy="583954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Latem zgrupowania z powodzeniem wykonały szereg ataków na obiekty wroga i akcji dywersyjnych. W wyniku operacji Niemców skierowanej na bazę Zgrupowań na </a:t>
            </a:r>
            <a:r>
              <a:rPr lang="pl-PL" dirty="0" err="1">
                <a:solidFill>
                  <a:schemeClr val="tx1"/>
                </a:solidFill>
              </a:rPr>
              <a:t>Wykusie</a:t>
            </a:r>
            <a:r>
              <a:rPr lang="pl-PL" dirty="0">
                <a:solidFill>
                  <a:schemeClr val="tx1"/>
                </a:solidFill>
              </a:rPr>
              <a:t> oddziały partyzanckie poniosły poważne straty. "Ponury" dokonał wówczas częściowego rozformowania i przeniósł się na wschód w lasy Pasma </a:t>
            </a:r>
            <a:r>
              <a:rPr lang="pl-PL" dirty="0" err="1">
                <a:solidFill>
                  <a:schemeClr val="tx1"/>
                </a:solidFill>
              </a:rPr>
              <a:t>Jeleniowskiego</a:t>
            </a:r>
            <a:r>
              <a:rPr lang="pl-PL" dirty="0">
                <a:solidFill>
                  <a:schemeClr val="tx1"/>
                </a:solidFill>
              </a:rPr>
              <a:t>. </a:t>
            </a:r>
            <a:r>
              <a:rPr lang="pl-PL" dirty="0" smtClean="0">
                <a:solidFill>
                  <a:schemeClr val="tx1"/>
                </a:solidFill>
              </a:rPr>
              <a:t>   W </a:t>
            </a:r>
            <a:r>
              <a:rPr lang="pl-PL" dirty="0">
                <a:solidFill>
                  <a:schemeClr val="tx1"/>
                </a:solidFill>
              </a:rPr>
              <a:t>grudniu 1943 r. rozkazem Komendanta Głównego Armii Krajowej został odwołany z dowództwa Zgrupowań i w lutym 1944 r. odkomenderowany do dyspozycji Okręgu "Nowogródek" Armii Krajowej. Początkowo dowodził samodzielnym oddziałem partyzanckim, a następnie VII batalionem 77 </a:t>
            </a:r>
            <a:r>
              <a:rPr lang="pl-PL" dirty="0" err="1">
                <a:solidFill>
                  <a:schemeClr val="tx1"/>
                </a:solidFill>
              </a:rPr>
              <a:t>p.p</a:t>
            </a:r>
            <a:r>
              <a:rPr lang="pl-PL" dirty="0">
                <a:solidFill>
                  <a:schemeClr val="tx1"/>
                </a:solidFill>
              </a:rPr>
              <a:t>. Armii Krajowej. W czasie jednego z udanych ataków na obiekty niemieckie, 16 czerwca 1944 r., poległ pod </a:t>
            </a:r>
            <a:r>
              <a:rPr lang="pl-PL" dirty="0" err="1">
                <a:solidFill>
                  <a:schemeClr val="tx1"/>
                </a:solidFill>
              </a:rPr>
              <a:t>Jewłaszami</a:t>
            </a:r>
            <a:r>
              <a:rPr lang="pl-PL" dirty="0">
                <a:solidFill>
                  <a:schemeClr val="tx1"/>
                </a:solidFill>
              </a:rPr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838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0">
        <p14:warp dir="in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ykus – Wikipedia, wolna encykl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2" y="2852936"/>
            <a:ext cx="4623348" cy="306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Okręg Nowogródek Armii Krajowej – Wikipedia, wolna encyk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19" y="609747"/>
            <a:ext cx="4149377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aśnienie prostokątne zaokrąglone 3"/>
          <p:cNvSpPr/>
          <p:nvPr/>
        </p:nvSpPr>
        <p:spPr>
          <a:xfrm>
            <a:off x="1979712" y="1268760"/>
            <a:ext cx="1512168" cy="1368152"/>
          </a:xfrm>
          <a:prstGeom prst="wedgeRound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Wykus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81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000">
        <p:dissolve/>
      </p:transition>
    </mc:Choice>
    <mc:Fallback xmlns="">
      <p:transition spd="slow" advTm="7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737992" cy="5699719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Pośmiertnie został awansowany do stopnia majora. Był odznaczony Krzyżem Walecznych dwukrotnie i Krzyżem Virtuti Militari IV klasy.</a:t>
            </a:r>
          </a:p>
          <a:p>
            <a:r>
              <a:rPr lang="pl-PL" dirty="0">
                <a:solidFill>
                  <a:schemeClr val="tx1"/>
                </a:solidFill>
              </a:rPr>
              <a:t>Pochowany w czerwcu 1988 r. w krypcie Klasztoru O.O. Cystersów w Wąchocku.</a:t>
            </a:r>
          </a:p>
          <a:p>
            <a:endParaRPr lang="pl-PL" dirty="0"/>
          </a:p>
        </p:txBody>
      </p:sp>
      <p:pic>
        <p:nvPicPr>
          <p:cNvPr id="14338" name="Picture 2" descr="Co warto zobaczyć w Wąchocku: pomnik sołtysa i urbexowe klimaty • Jedź w  Polskę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aśnienie prostokątne zaokrąglone 5"/>
          <p:cNvSpPr/>
          <p:nvPr/>
        </p:nvSpPr>
        <p:spPr>
          <a:xfrm rot="10800000">
            <a:off x="5648119" y="3573016"/>
            <a:ext cx="2088232" cy="1440160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576111" y="396993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Grób </a:t>
            </a:r>
            <a:r>
              <a:rPr lang="pl-PL" dirty="0" err="1" smtClean="0">
                <a:solidFill>
                  <a:schemeClr val="bg1"/>
                </a:solidFill>
              </a:rPr>
              <a:t>Piwnika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w Wąchocku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1000">
        <p14:flash/>
      </p:transition>
    </mc:Choice>
    <mc:Fallback>
      <p:transition spd="slow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f/fd/Krzyz_Walecznych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759302" cy="30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Wąchock - Pomnik mjr. Jana Piwnika &quot;Ponurego&quot;. Atrakcje turystyczne Wąchocka.  Ciekawe miejsca Wąchoc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32655"/>
            <a:ext cx="3312368" cy="445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aśnienie prostokątne zaokrąglone 4"/>
          <p:cNvSpPr/>
          <p:nvPr/>
        </p:nvSpPr>
        <p:spPr>
          <a:xfrm>
            <a:off x="1299023" y="1772816"/>
            <a:ext cx="3096344" cy="115212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Krzyż Walecznych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Objaśnienie prostokątne zaokrąglone 6"/>
          <p:cNvSpPr/>
          <p:nvPr/>
        </p:nvSpPr>
        <p:spPr>
          <a:xfrm rot="10800000">
            <a:off x="6156176" y="4896546"/>
            <a:ext cx="2138537" cy="1484784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361348" y="5038773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Pomnik Jan </a:t>
            </a:r>
            <a:r>
              <a:rPr lang="pl-PL" dirty="0" err="1" smtClean="0">
                <a:solidFill>
                  <a:schemeClr val="bg1"/>
                </a:solidFill>
              </a:rPr>
              <a:t>Piwnika</a:t>
            </a:r>
            <a:r>
              <a:rPr lang="pl-PL" dirty="0" smtClean="0">
                <a:solidFill>
                  <a:schemeClr val="bg1"/>
                </a:solidFill>
              </a:rPr>
              <a:t> ,,Ponurego’’ w Wąchocku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1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000">
        <p14:gallery dir="l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421760" cy="3816424"/>
          </a:xfrm>
        </p:spPr>
        <p:txBody>
          <a:bodyPr>
            <a:noAutofit/>
          </a:bodyPr>
          <a:lstStyle/>
          <a:p>
            <a:pPr algn="ctr"/>
            <a:r>
              <a:rPr lang="pl-PL" sz="8800" dirty="0" smtClean="0">
                <a:solidFill>
                  <a:srgbClr val="FF0000"/>
                </a:solidFill>
              </a:rPr>
              <a:t>Dziękuję za uwagę</a:t>
            </a:r>
            <a:endParaRPr lang="pl-PL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8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7000">
        <p14:honeycomb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436454" y="476672"/>
            <a:ext cx="3779912" cy="5040560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Urodził się 31 sierpnia  1912 r. w rodzinie chłopskiej w Janowicach niedaleko Opatowa.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 maturze wstąpił do Szkoły Podchorążych Artylerii we 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Włodzimierzu Wołyńskim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Skończył ją w stopniu plutonowego podchorążego rezerwy.  W 1934 r. został mianowany podporucznikiem rezerwy.</a:t>
            </a:r>
          </a:p>
        </p:txBody>
      </p:sp>
      <p:pic>
        <p:nvPicPr>
          <p:cNvPr id="1026" name="Picture 2" descr="Odznaka Szkoła Podchorążych Rezerwy Artylerii we Włodzimierzu Wołyńskim -  Aukcja 145 D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48" y="476672"/>
            <a:ext cx="29201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n Piwnik – Wikipedia, wolna encyk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2210568" cy="344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aśnienie prostokątne zaokrąglone 7"/>
          <p:cNvSpPr/>
          <p:nvPr/>
        </p:nvSpPr>
        <p:spPr>
          <a:xfrm>
            <a:off x="7086896" y="1556792"/>
            <a:ext cx="1706488" cy="12241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Jan </a:t>
            </a:r>
            <a:r>
              <a:rPr lang="pl-PL" dirty="0" err="1" smtClean="0"/>
              <a:t>Piwnik</a:t>
            </a:r>
            <a:endParaRPr lang="pl-PL" dirty="0"/>
          </a:p>
        </p:txBody>
      </p:sp>
      <p:sp>
        <p:nvSpPr>
          <p:cNvPr id="9" name="Objaśnienie prostokątne zaokrąglone 8"/>
          <p:cNvSpPr/>
          <p:nvPr/>
        </p:nvSpPr>
        <p:spPr>
          <a:xfrm rot="10800000">
            <a:off x="4184854" y="3493444"/>
            <a:ext cx="2304256" cy="180398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292866" y="3573016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Odznaka </a:t>
            </a:r>
            <a:r>
              <a:rPr lang="pl-PL" dirty="0">
                <a:solidFill>
                  <a:schemeClr val="bg1"/>
                </a:solidFill>
              </a:rPr>
              <a:t>Szkoły Podchorążych Artylerii we Włodzimierzu Wołyńskim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14:flythrough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4104456" cy="5400601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W latach 1935-1939 służył w Policji Państwowej. Początkowo szkolił się w szkole oficerów policji w Mostach Wielkich, po której otrzymał stopień </a:t>
            </a:r>
            <a:r>
              <a:rPr lang="pl-PL" sz="2400" dirty="0" smtClean="0">
                <a:solidFill>
                  <a:schemeClr val="tx1"/>
                </a:solidFill>
              </a:rPr>
              <a:t>aspiranta. </a:t>
            </a:r>
            <a:r>
              <a:rPr lang="pl-PL" sz="2400" dirty="0">
                <a:solidFill>
                  <a:schemeClr val="tx1"/>
                </a:solidFill>
              </a:rPr>
              <a:t>N</a:t>
            </a:r>
            <a:r>
              <a:rPr lang="pl-PL" sz="2400" dirty="0" smtClean="0">
                <a:solidFill>
                  <a:schemeClr val="tx1"/>
                </a:solidFill>
              </a:rPr>
              <a:t>astępnie </a:t>
            </a:r>
            <a:r>
              <a:rPr lang="pl-PL" sz="2400" dirty="0">
                <a:solidFill>
                  <a:schemeClr val="tx1"/>
                </a:solidFill>
              </a:rPr>
              <a:t>kierował posterunkiem w </a:t>
            </a:r>
            <a:r>
              <a:rPr lang="pl-PL" sz="2400" dirty="0" err="1">
                <a:solidFill>
                  <a:schemeClr val="tx1"/>
                </a:solidFill>
              </a:rPr>
              <a:t>Horochowie</a:t>
            </a:r>
            <a:r>
              <a:rPr lang="pl-PL" sz="2400" dirty="0">
                <a:solidFill>
                  <a:schemeClr val="tx1"/>
                </a:solidFill>
              </a:rPr>
              <a:t> na Wołyniu, a od 1938 r. dowodził kompanią szkolną policji w </a:t>
            </a:r>
            <a:r>
              <a:rPr lang="pl-PL" sz="2400" dirty="0" smtClean="0">
                <a:solidFill>
                  <a:schemeClr val="tx1"/>
                </a:solidFill>
              </a:rPr>
              <a:t>Golędzinowie.</a:t>
            </a:r>
            <a:endParaRPr lang="pl-PL" sz="2400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2050" name="Picture 2" descr="Mosty Wielkie – Policja Panstwo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464496" cy="29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aśnienie prostokątne zaokrąglone 4"/>
          <p:cNvSpPr/>
          <p:nvPr/>
        </p:nvSpPr>
        <p:spPr>
          <a:xfrm>
            <a:off x="5970596" y="922574"/>
            <a:ext cx="1850504" cy="1224136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Policja Państwowa w Mostach Wielkich </a:t>
            </a:r>
            <a:endParaRPr lang="pl-P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069149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737992" cy="5555703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W kampanii polskiej w 1939 </a:t>
            </a:r>
            <a:r>
              <a:rPr lang="pl-PL" dirty="0" smtClean="0">
                <a:solidFill>
                  <a:schemeClr val="tx1"/>
                </a:solidFill>
              </a:rPr>
              <a:t>r</a:t>
            </a:r>
            <a:r>
              <a:rPr lang="pl-PL" u="sng" dirty="0" smtClean="0">
                <a:solidFill>
                  <a:schemeClr val="tx1"/>
                </a:solidFill>
              </a:rPr>
              <a:t>. </a:t>
            </a:r>
            <a:r>
              <a:rPr lang="pl-PL" dirty="0" smtClean="0">
                <a:solidFill>
                  <a:schemeClr val="tx1"/>
                </a:solidFill>
              </a:rPr>
              <a:t>uczestniczył </a:t>
            </a:r>
            <a:r>
              <a:rPr lang="pl-PL" dirty="0">
                <a:solidFill>
                  <a:schemeClr val="tx1"/>
                </a:solidFill>
              </a:rPr>
              <a:t>jako dowódca kompanii w zmotoryzowanym batalionie polowym policji.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Internowany </a:t>
            </a:r>
            <a:r>
              <a:rPr lang="pl-PL" dirty="0">
                <a:solidFill>
                  <a:schemeClr val="tx1"/>
                </a:solidFill>
              </a:rPr>
              <a:t>na Węgrzech, zdołał uciec i dotrzeć do Francji, gdzie w 1940 r. służył </a:t>
            </a:r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4. Pułku Artylerii Ciężkiej. Po klęsce Francji przedostał się do Wielkiej Brytanii.</a:t>
            </a:r>
          </a:p>
          <a:p>
            <a:endParaRPr lang="pl-PL" dirty="0"/>
          </a:p>
        </p:txBody>
      </p:sp>
      <p:pic>
        <p:nvPicPr>
          <p:cNvPr id="3076" name="Picture 4" descr="Jan Piwnik &quot;Ponury&quot; (1912-1944) | CiekawostkiHistoryczne.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15" y="1340768"/>
            <a:ext cx="4245443" cy="42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99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5000">
        <p14:vortex dir="r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ampania polska 1939 - Napaść | dzieje.pl - Historia Pol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12" y="3392996"/>
            <a:ext cx="44766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dznaka pamiątkowa 4 Pułku Artylerii Ciężkiej Łódź, Polska - E-aukcja -  Warszawskie Centrum Numizmatycz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548680"/>
            <a:ext cx="5836489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aśnienie prostokątne zaokrąglone 4"/>
          <p:cNvSpPr/>
          <p:nvPr/>
        </p:nvSpPr>
        <p:spPr>
          <a:xfrm>
            <a:off x="6660232" y="1556792"/>
            <a:ext cx="1562472" cy="1296144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Kampania Polska</a:t>
            </a:r>
            <a:endParaRPr lang="pl-PL" dirty="0"/>
          </a:p>
        </p:txBody>
      </p:sp>
      <p:sp>
        <p:nvSpPr>
          <p:cNvPr id="6" name="Objaśnienie prostokątne zaokrąglone 5"/>
          <p:cNvSpPr/>
          <p:nvPr/>
        </p:nvSpPr>
        <p:spPr>
          <a:xfrm rot="10800000">
            <a:off x="1259631" y="3933056"/>
            <a:ext cx="2448272" cy="158417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175312" y="4401977"/>
            <a:ext cx="261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Odznaka Pamiątkowa 4 Pułku Artylerii Ciężkiej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65984" cy="5627711"/>
          </a:xfrm>
        </p:spPr>
        <p:txBody>
          <a:bodyPr>
            <a:normAutofit fontScale="92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10 października 1941 r. złożył przysięgę obowiązującą w ZWZ-AK i – w stopniu porucznika – nocą z 7 na 8 listopada został zrzucony do Polski w ramach pierwszego lotu o kryptonimie "</a:t>
            </a:r>
            <a:r>
              <a:rPr lang="pl-PL" dirty="0" err="1">
                <a:solidFill>
                  <a:schemeClr val="tx1"/>
                </a:solidFill>
              </a:rPr>
              <a:t>Rucktion</a:t>
            </a:r>
            <a:r>
              <a:rPr lang="pl-PL" dirty="0">
                <a:solidFill>
                  <a:schemeClr val="tx1"/>
                </a:solidFill>
              </a:rPr>
              <a:t>". Został przydzielony do komórki Oddziału V Komendy Głównej ZWZ-AK, zajmującej się sprawami odbioru zrzutów lotniczych (krypt. "Syrena").</a:t>
            </a:r>
          </a:p>
          <a:p>
            <a:endParaRPr lang="pl-PL" dirty="0"/>
          </a:p>
        </p:txBody>
      </p:sp>
      <p:pic>
        <p:nvPicPr>
          <p:cNvPr id="5122" name="Picture 2" descr="Powstanie Armii Krajowej - Aktualności - Instytut Pamięci Narodow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61715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aśnienie prostokątne zaokrąglone 4"/>
          <p:cNvSpPr/>
          <p:nvPr/>
        </p:nvSpPr>
        <p:spPr>
          <a:xfrm>
            <a:off x="5868144" y="1484784"/>
            <a:ext cx="1944216" cy="1224136"/>
          </a:xfrm>
          <a:prstGeom prst="wedgeRound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Żołnierze AK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444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5000">
        <p14:honeycomb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810000" cy="5627711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tx1"/>
                </a:solidFill>
              </a:rPr>
              <a:t>13 czerwca 1942 r. objął dowództwo II odcinka "Wachlarza" w </a:t>
            </a:r>
            <a:r>
              <a:rPr lang="pl-PL" dirty="0" smtClean="0">
                <a:solidFill>
                  <a:schemeClr val="tx1"/>
                </a:solidFill>
              </a:rPr>
              <a:t>Równem.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Jednakże krótko po tym został aresztowany wraz z Janem Rogowskim ps. "Czarka" przez żandarmerię niemiecką w drodze na akcję w </a:t>
            </a:r>
            <a:r>
              <a:rPr lang="pl-PL" dirty="0" err="1">
                <a:solidFill>
                  <a:schemeClr val="tx1"/>
                </a:solidFill>
              </a:rPr>
              <a:t>Zwiahlu</a:t>
            </a:r>
            <a:r>
              <a:rPr lang="pl-PL" dirty="0">
                <a:solidFill>
                  <a:schemeClr val="tx1"/>
                </a:solidFill>
              </a:rPr>
              <a:t>. Po </a:t>
            </a:r>
            <a:r>
              <a:rPr lang="pl-PL" dirty="0" smtClean="0">
                <a:solidFill>
                  <a:schemeClr val="tx1"/>
                </a:solidFill>
              </a:rPr>
              <a:t>czterech </a:t>
            </a:r>
            <a:r>
              <a:rPr lang="pl-PL" dirty="0" smtClean="0">
                <a:solidFill>
                  <a:schemeClr val="tx1"/>
                </a:solidFill>
              </a:rPr>
              <a:t>miesiącach </a:t>
            </a:r>
            <a:r>
              <a:rPr lang="pl-PL" dirty="0">
                <a:solidFill>
                  <a:schemeClr val="tx1"/>
                </a:solidFill>
              </a:rPr>
              <a:t>uciekł z więzienia w </a:t>
            </a:r>
            <a:r>
              <a:rPr lang="pl-PL" dirty="0" err="1">
                <a:solidFill>
                  <a:schemeClr val="tx1"/>
                </a:solidFill>
              </a:rPr>
              <a:t>Zwiahlu</a:t>
            </a:r>
            <a:r>
              <a:rPr lang="pl-PL" dirty="0">
                <a:solidFill>
                  <a:schemeClr val="tx1"/>
                </a:solidFill>
              </a:rPr>
              <a:t> i dotarł pieszo do Warszawy.</a:t>
            </a:r>
          </a:p>
          <a:p>
            <a:endParaRPr lang="pl-PL" dirty="0"/>
          </a:p>
        </p:txBody>
      </p:sp>
      <p:pic>
        <p:nvPicPr>
          <p:cNvPr id="6146" name="Picture 2" descr="Organizacja Dywersji Dalekosiężnej &quot;Wachlarz&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39295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aśnienie prostokątne zaokrąglone 4"/>
          <p:cNvSpPr/>
          <p:nvPr/>
        </p:nvSpPr>
        <p:spPr>
          <a:xfrm rot="10800000">
            <a:off x="5724128" y="4293096"/>
            <a:ext cx="2088232" cy="1512168"/>
          </a:xfrm>
          <a:prstGeom prst="wedgeRoundRect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798871" y="4587515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Organizacja zbrojna ,,Wachlarz’’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0">
        <p:checker/>
      </p:transition>
    </mc:Choice>
    <mc:Fallback xmlns="">
      <p:transition spd="slow" advTm="2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zy major Ponury był majorem? - blog Sebastian Miernik | Special-Ops.pl -  Portal Ludzi Akc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37" y="327869"/>
            <a:ext cx="3481663" cy="37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Żandarmeria w Generalnym Gubernatorstwie – Wikipedia, wolna encyk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18" y="4067053"/>
            <a:ext cx="3011488" cy="19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Jan Rogowski (cichociemny) – Wikipedia, wolna encyklo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9" y="292461"/>
            <a:ext cx="266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aśnienie prostokątne zaokrąglone 4"/>
          <p:cNvSpPr/>
          <p:nvPr/>
        </p:nvSpPr>
        <p:spPr>
          <a:xfrm rot="10800000">
            <a:off x="611560" y="4453242"/>
            <a:ext cx="1933500" cy="1355143"/>
          </a:xfrm>
          <a:prstGeom prst="wedgeRoundRect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Objaśnienie prostokątne zaokrąglone 5"/>
          <p:cNvSpPr/>
          <p:nvPr/>
        </p:nvSpPr>
        <p:spPr>
          <a:xfrm rot="10800000">
            <a:off x="6516216" y="4453242"/>
            <a:ext cx="2088232" cy="1364596"/>
          </a:xfrm>
          <a:prstGeom prst="wedgeRoundRect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prostokątne zaokrąglone 6"/>
          <p:cNvSpPr/>
          <p:nvPr/>
        </p:nvSpPr>
        <p:spPr>
          <a:xfrm>
            <a:off x="3685366" y="2708920"/>
            <a:ext cx="1606713" cy="1003928"/>
          </a:xfrm>
          <a:prstGeom prst="wedgeRoundRect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Żandarmeria niemiecka 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26182" y="480764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Jan </a:t>
            </a:r>
            <a:r>
              <a:rPr lang="pl-PL" b="1" dirty="0" smtClean="0">
                <a:solidFill>
                  <a:schemeClr val="bg1"/>
                </a:solidFill>
              </a:rPr>
              <a:t>Rogowski </a:t>
            </a:r>
            <a:r>
              <a:rPr lang="pl-PL" dirty="0">
                <a:solidFill>
                  <a:schemeClr val="bg1"/>
                </a:solidFill>
              </a:rPr>
              <a:t>ps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r>
              <a:rPr lang="pl-PL" dirty="0">
                <a:solidFill>
                  <a:schemeClr val="bg1"/>
                </a:solidFill>
              </a:rPr>
              <a:t> „Czarka”, „</a:t>
            </a:r>
            <a:r>
              <a:rPr lang="pl-PL" dirty="0" err="1">
                <a:solidFill>
                  <a:schemeClr val="bg1"/>
                </a:solidFill>
              </a:rPr>
              <a:t>Kacz</a:t>
            </a:r>
            <a:r>
              <a:rPr lang="pl-PL" dirty="0">
                <a:solidFill>
                  <a:schemeClr val="bg1"/>
                </a:solidFill>
              </a:rPr>
              <a:t>”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516216" y="473014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Jan </a:t>
            </a:r>
            <a:r>
              <a:rPr lang="pl-PL" b="1" dirty="0" err="1">
                <a:solidFill>
                  <a:schemeClr val="bg1"/>
                </a:solidFill>
              </a:rPr>
              <a:t>Piwnik</a:t>
            </a:r>
            <a:r>
              <a:rPr lang="pl-PL" dirty="0">
                <a:solidFill>
                  <a:schemeClr val="bg1"/>
                </a:solidFill>
              </a:rPr>
              <a:t> ps. „Donat”, „Ponury” </a:t>
            </a:r>
          </a:p>
        </p:txBody>
      </p:sp>
    </p:spTree>
    <p:extLst>
      <p:ext uri="{BB962C8B-B14F-4D97-AF65-F5344CB8AC3E}">
        <p14:creationId xmlns:p14="http://schemas.microsoft.com/office/powerpoint/2010/main" val="1281874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ferris dir="l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 listopadzie 1942 r. Komendant Główny AK, gen. Stefan Rowecki ps. "Grot" wyznaczył go do zadania przeprowadzenia akcji odbicia 3 ludzi (kpt. Alfreda Paczkowskiego ps. "Wania", komendanta III odcinka "Wachlarza", Mariana Czarneckiego ps. "Ryś" i Piotra </a:t>
            </a:r>
            <a:r>
              <a:rPr lang="pl-PL" dirty="0" err="1">
                <a:solidFill>
                  <a:schemeClr val="tx1"/>
                </a:solidFill>
              </a:rPr>
              <a:t>Downara</a:t>
            </a:r>
            <a:r>
              <a:rPr lang="pl-PL" dirty="0">
                <a:solidFill>
                  <a:schemeClr val="tx1"/>
                </a:solidFill>
              </a:rPr>
              <a:t> ps. "</a:t>
            </a:r>
            <a:r>
              <a:rPr lang="pl-PL" dirty="0" err="1">
                <a:solidFill>
                  <a:schemeClr val="tx1"/>
                </a:solidFill>
              </a:rPr>
              <a:t>Azorek</a:t>
            </a:r>
            <a:r>
              <a:rPr lang="pl-PL" dirty="0">
                <a:solidFill>
                  <a:schemeClr val="tx1"/>
                </a:solidFill>
              </a:rPr>
              <a:t>") z więzienia w Pińsku. Po długich przygotowaniach akcja odbyła się 18 stycznia 1943 r. Uwolnieni oficerowie AK zostali przetransportowani do Warszawy. Za tę akcję Jan </a:t>
            </a:r>
            <a:r>
              <a:rPr lang="pl-PL" dirty="0" err="1">
                <a:solidFill>
                  <a:schemeClr val="tx1"/>
                </a:solidFill>
              </a:rPr>
              <a:t>Piwnik</a:t>
            </a:r>
            <a:r>
              <a:rPr lang="pl-PL" dirty="0">
                <a:solidFill>
                  <a:schemeClr val="tx1"/>
                </a:solidFill>
              </a:rPr>
              <a:t> został odznaczony Orderem Virtuti Militari.</a:t>
            </a:r>
          </a:p>
          <a:p>
            <a:endParaRPr lang="pl-PL" dirty="0"/>
          </a:p>
        </p:txBody>
      </p:sp>
      <p:sp>
        <p:nvSpPr>
          <p:cNvPr id="7" name="AutoShape 2" descr="Piotr Downar - ku pamięci. Ogrody Wspomnień. Cmentarz Interne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27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0">
        <p14:ripple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iestandardowy 9">
      <a:dk1>
        <a:srgbClr val="000000"/>
      </a:dk1>
      <a:lt1>
        <a:srgbClr val="FFFFFF"/>
      </a:lt1>
      <a:dk2>
        <a:srgbClr val="A3CCD8"/>
      </a:dk2>
      <a:lt2>
        <a:srgbClr val="E3DCCF"/>
      </a:lt2>
      <a:accent1>
        <a:srgbClr val="A3CCD8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2460</TotalTime>
  <Words>661</Words>
  <Application>Microsoft Office PowerPoint</Application>
  <PresentationFormat>Pokaz na ekranie (4:3)</PresentationFormat>
  <Paragraphs>36</Paragraphs>
  <Slides>18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NewsPrint</vt:lpstr>
      <vt:lpstr>Jan Piwnik ps. „Ponury”, „Donat”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Iwona</dc:creator>
  <cp:lastModifiedBy>Iwona</cp:lastModifiedBy>
  <cp:revision>31</cp:revision>
  <dcterms:created xsi:type="dcterms:W3CDTF">2021-05-02T19:01:17Z</dcterms:created>
  <dcterms:modified xsi:type="dcterms:W3CDTF">2021-05-05T17:43:31Z</dcterms:modified>
</cp:coreProperties>
</file>