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58" r:id="rId6"/>
    <p:sldId id="263" r:id="rId7"/>
    <p:sldId id="261" r:id="rId8"/>
    <p:sldId id="262"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462" autoAdjust="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00B61A2E-ED91-4258-A1AF-B41F43C32F6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0B61A2E-ED91-4258-A1AF-B41F43C32F6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8" name="Symbol zastępczy numeru slajdu 7"/>
          <p:cNvSpPr>
            <a:spLocks noGrp="1"/>
          </p:cNvSpPr>
          <p:nvPr>
            <p:ph type="sldNum" sz="quarter" idx="11"/>
          </p:nvPr>
        </p:nvSpPr>
        <p:spPr/>
        <p:txBody>
          <a:bodyPr/>
          <a:lstStyle/>
          <a:p>
            <a:fld id="{00B61A2E-ED91-4258-A1AF-B41F43C32F68}"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F89F85CA-99A9-4448-9589-0AF3BC95BE87}" type="datetimeFigureOut">
              <a:rPr lang="pl-PL" smtClean="0"/>
              <a:pPr/>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F89F85CA-99A9-4448-9589-0AF3BC95BE87}" type="datetimeFigureOut">
              <a:rPr lang="pl-PL" smtClean="0"/>
              <a:pPr/>
              <a:t>14.03.2021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0B61A2E-ED91-4258-A1AF-B41F43C32F68}" type="slidenum">
              <a:rPr lang="pl-PL" smtClean="0"/>
              <a:pPr/>
              <a:t>‹#›</a:t>
            </a:fld>
            <a:endParaRPr lang="pl-PL"/>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89F85CA-99A9-4448-9589-0AF3BC95BE87}" type="datetimeFigureOut">
              <a:rPr lang="pl-PL" smtClean="0"/>
              <a:pPr/>
              <a:t>14.03.2021</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0B61A2E-ED91-4258-A1AF-B41F43C32F68}"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l.wikipedia.org/wiki/Pseudoni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smtClean="0"/>
              <a:t>Jan </a:t>
            </a:r>
            <a:r>
              <a:rPr lang="pl-PL" b="1" dirty="0" err="1" smtClean="0"/>
              <a:t>Piwnik</a:t>
            </a:r>
            <a:r>
              <a:rPr lang="pl-PL" dirty="0" smtClean="0"/>
              <a:t> </a:t>
            </a:r>
            <a:r>
              <a:rPr lang="pl-PL" dirty="0" smtClean="0">
                <a:hlinkClick r:id="rId2" tooltip="Pseudonim"/>
              </a:rPr>
              <a:t>ps.</a:t>
            </a:r>
            <a:r>
              <a:rPr lang="pl-PL" dirty="0" smtClean="0"/>
              <a:t> „Donat”, „Ponury”</a:t>
            </a:r>
            <a:endParaRPr lang="pl-PL" dirty="0"/>
          </a:p>
        </p:txBody>
      </p:sp>
      <p:sp>
        <p:nvSpPr>
          <p:cNvPr id="3" name="Podtytuł 2"/>
          <p:cNvSpPr>
            <a:spLocks noGrp="1"/>
          </p:cNvSpPr>
          <p:nvPr>
            <p:ph type="subTitle" idx="1"/>
          </p:nvPr>
        </p:nvSpPr>
        <p:spPr/>
        <p:txBody>
          <a:bodyPr/>
          <a:lstStyle/>
          <a:p>
            <a:r>
              <a:rPr lang="pl-PL" dirty="0" smtClean="0"/>
              <a:t>Wykonanie: </a:t>
            </a:r>
            <a:r>
              <a:rPr lang="pl-PL" smtClean="0"/>
              <a:t>Maja Mączyńska</a:t>
            </a:r>
            <a:endParaRPr lang="pl-PL"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4929190" cy="6857999"/>
          </a:xfrm>
        </p:spPr>
        <p:txBody>
          <a:bodyPr>
            <a:normAutofit/>
          </a:bodyPr>
          <a:lstStyle/>
          <a:p>
            <a:r>
              <a:rPr lang="pl-PL" dirty="0" smtClean="0"/>
              <a:t>Jan </a:t>
            </a:r>
            <a:r>
              <a:rPr lang="pl-PL" dirty="0" err="1" smtClean="0"/>
              <a:t>Piwnik</a:t>
            </a:r>
            <a:r>
              <a:rPr lang="pl-PL" dirty="0" smtClean="0"/>
              <a:t> ur. 31 sierpnia 1912 w Janowicach, zm. 16 czerwca 1944 pod </a:t>
            </a:r>
            <a:r>
              <a:rPr lang="pl-PL" dirty="0" err="1" smtClean="0"/>
              <a:t>Jewłaszami</a:t>
            </a:r>
            <a:r>
              <a:rPr lang="pl-PL" dirty="0" smtClean="0"/>
              <a:t> – oficer Wojska Polskiego i aspirant Policji Państwowej. Jeden z pierwszych Cichociemnych zrzucony do Polski. Legendarny dowódca partyzancki Armii Krajowej w Górach Świętokrzyskich i na </a:t>
            </a:r>
            <a:r>
              <a:rPr lang="pl-PL" dirty="0" err="1" smtClean="0"/>
              <a:t>Nowogródczyźnie</a:t>
            </a:r>
            <a:r>
              <a:rPr lang="pl-PL" dirty="0" smtClean="0"/>
              <a:t>.</a:t>
            </a:r>
            <a:endParaRPr lang="pl-PL" dirty="0"/>
          </a:p>
        </p:txBody>
      </p:sp>
      <p:pic>
        <p:nvPicPr>
          <p:cNvPr id="2050" name="Picture 2" descr="Jan Piwnik – Wikipedia, wolna encyklopedia"/>
          <p:cNvPicPr>
            <a:picLocks noChangeAspect="1" noChangeArrowheads="1"/>
          </p:cNvPicPr>
          <p:nvPr/>
        </p:nvPicPr>
        <p:blipFill>
          <a:blip r:embed="rId2"/>
          <a:srcRect/>
          <a:stretch>
            <a:fillRect/>
          </a:stretch>
        </p:blipFill>
        <p:spPr bwMode="auto">
          <a:xfrm>
            <a:off x="4839834" y="0"/>
            <a:ext cx="4304166" cy="6715148"/>
          </a:xfrm>
          <a:prstGeom prst="rect">
            <a:avLst/>
          </a:prstGeom>
          <a:noFill/>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85794"/>
          </a:xfrm>
        </p:spPr>
        <p:txBody>
          <a:bodyPr>
            <a:normAutofit fontScale="90000"/>
          </a:bodyPr>
          <a:lstStyle/>
          <a:p>
            <a:r>
              <a:rPr lang="pl-PL" dirty="0" smtClean="0"/>
              <a:t>Działalność</a:t>
            </a:r>
            <a:endParaRPr lang="pl-PL" dirty="0"/>
          </a:p>
        </p:txBody>
      </p:sp>
      <p:sp>
        <p:nvSpPr>
          <p:cNvPr id="3" name="Symbol zastępczy zawartości 2"/>
          <p:cNvSpPr>
            <a:spLocks noGrp="1"/>
          </p:cNvSpPr>
          <p:nvPr>
            <p:ph idx="1"/>
          </p:nvPr>
        </p:nvSpPr>
        <p:spPr>
          <a:xfrm>
            <a:off x="0" y="642918"/>
            <a:ext cx="9144000" cy="3929090"/>
          </a:xfrm>
        </p:spPr>
        <p:txBody>
          <a:bodyPr>
            <a:noAutofit/>
          </a:bodyPr>
          <a:lstStyle/>
          <a:p>
            <a:r>
              <a:rPr lang="pl-PL" sz="1600" dirty="0" smtClean="0"/>
              <a:t>Jego najsłynniejszą akcją było uwolnienie członków „Wachlarza” z więzienia w Pińsku na Białorusi. W 1943r za tę akcję „Ponury” zostaje odznaczony przez gen. Stefana „Grota” Roweckiego srebrnym Krzyżem Virtuti </a:t>
            </a:r>
            <a:r>
              <a:rPr lang="pl-PL" sz="1600" dirty="0" err="1" smtClean="0"/>
              <a:t>Militari</a:t>
            </a:r>
            <a:r>
              <a:rPr lang="pl-PL" sz="1600" dirty="0" smtClean="0"/>
              <a:t>. Po uzyskaniu zgody przez dowództwo formułował oddział partyzancki w Górach Świętokrzyskich, a za siedzibę dla swojego oddziału obrał sobie WYKUS. Niemcy bali się Ponurego jak ognia. Ponury rozgromił batalion SS, zdobył transport z amunicją, z pięćdziesiątką partyzantów wyszedł cało z obławy. W Kieleckiem – o poruczniku Janie </a:t>
            </a:r>
            <a:r>
              <a:rPr lang="pl-PL" sz="1600" dirty="0" err="1" smtClean="0"/>
              <a:t>Piwniku</a:t>
            </a:r>
            <a:r>
              <a:rPr lang="pl-PL" sz="1600" dirty="0" smtClean="0"/>
              <a:t> krążyły legendy. Odziały niemieckie wielokrotnie atakowały Ponurego, ale nigdy nie udało się im go zdobyć Ponury z pistoletem w ręku na czele szpicy, w samym środku walki, swoją postawą i przykładem ze swoimi podwładnymi rozbijał oddziały wroga i uciekał z zasadzki.</a:t>
            </a:r>
            <a:br>
              <a:rPr lang="pl-PL" sz="1600" dirty="0" smtClean="0"/>
            </a:br>
            <a:r>
              <a:rPr lang="pl-PL" sz="1600" dirty="0" smtClean="0"/>
              <a:t>Niemcy zawsze byli doskonale poinformowani nie tylko o miejscu i czasie koncentracji, ale nawet o sposobie rozstawienia placówek. Jan </a:t>
            </a:r>
            <a:r>
              <a:rPr lang="pl-PL" sz="1600" dirty="0" err="1" smtClean="0"/>
              <a:t>Piwnik</a:t>
            </a:r>
            <a:r>
              <a:rPr lang="pl-PL" sz="1600" dirty="0" smtClean="0"/>
              <a:t> zorientował się w końcu, że musi mieć w obozie zdrajcę. Później okazało się, że jest nim ppor. Jerzy Wojnowski ps. „Motor”, który sprzedał się Niemcom za kilka „srebrników”. Nie zdążył wykonać na nim wyroku, bo został nagle przeniesiony na </a:t>
            </a:r>
            <a:r>
              <a:rPr lang="pl-PL" sz="1600" dirty="0" err="1" smtClean="0"/>
              <a:t>Nowogrodczyznę</a:t>
            </a:r>
            <a:r>
              <a:rPr lang="pl-PL" sz="1600" dirty="0" smtClean="0"/>
              <a:t> (na Białoruś). Wyrok na nim wykonali inni partyzanci, kiedy dostali wiadomość od swoich kolegów – konspiratorów z Alei Szucha w Warszawie, kto jest zdrajcą w oddziale. Ponury, będąc na nowym miejscu zakwaterowania, znowu zasłynął jako doskonały dowódca, organizator i taktyk.</a:t>
            </a:r>
            <a:br>
              <a:rPr lang="pl-PL" sz="1600" dirty="0" smtClean="0"/>
            </a:br>
            <a:endParaRPr lang="pl-PL" sz="1600" dirty="0"/>
          </a:p>
        </p:txBody>
      </p:sp>
      <p:pic>
        <p:nvPicPr>
          <p:cNvPr id="16386" name="Picture 2" descr="75 lat temu w walce z Niemcami zginął Jan Piwnik “Ponury”. “Powiedz żonie i  rodzicom, że ich bardzo kochałem, i że umieram jako Polak. I pozdrówcie  Góry Świętokrzyskie”. – Wiadomości z Polski"/>
          <p:cNvPicPr>
            <a:picLocks noChangeAspect="1" noChangeArrowheads="1"/>
          </p:cNvPicPr>
          <p:nvPr/>
        </p:nvPicPr>
        <p:blipFill>
          <a:blip r:embed="rId2"/>
          <a:srcRect/>
          <a:stretch>
            <a:fillRect/>
          </a:stretch>
        </p:blipFill>
        <p:spPr bwMode="auto">
          <a:xfrm>
            <a:off x="-1500230" y="5143512"/>
            <a:ext cx="4643470" cy="1714488"/>
          </a:xfrm>
          <a:prstGeom prst="rect">
            <a:avLst/>
          </a:prstGeom>
          <a:noFill/>
        </p:spPr>
      </p:pic>
      <p:pic>
        <p:nvPicPr>
          <p:cNvPr id="16388" name="Picture 4" descr="Memoriał - Wykus'43"/>
          <p:cNvPicPr>
            <a:picLocks noChangeAspect="1" noChangeArrowheads="1"/>
          </p:cNvPicPr>
          <p:nvPr/>
        </p:nvPicPr>
        <p:blipFill>
          <a:blip r:embed="rId3"/>
          <a:srcRect/>
          <a:stretch>
            <a:fillRect/>
          </a:stretch>
        </p:blipFill>
        <p:spPr bwMode="auto">
          <a:xfrm>
            <a:off x="7286644" y="4857760"/>
            <a:ext cx="1857356" cy="2000240"/>
          </a:xfrm>
          <a:prstGeom prst="rect">
            <a:avLst/>
          </a:prstGeom>
          <a:noFill/>
        </p:spPr>
      </p:pic>
      <p:sp>
        <p:nvSpPr>
          <p:cNvPr id="16390" name="AutoShape 6" descr="Płk Jan Piwnik „Ponury” - biogram | Radio Kielce"/>
          <p:cNvSpPr>
            <a:spLocks noChangeAspect="1" noChangeArrowheads="1"/>
          </p:cNvSpPr>
          <p:nvPr/>
        </p:nvSpPr>
        <p:spPr bwMode="auto">
          <a:xfrm>
            <a:off x="155575" y="-822325"/>
            <a:ext cx="2590800" cy="17145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6392" name="Picture 8" descr="Wokół „Ponurego”"/>
          <p:cNvPicPr>
            <a:picLocks noChangeAspect="1" noChangeArrowheads="1"/>
          </p:cNvPicPr>
          <p:nvPr/>
        </p:nvPicPr>
        <p:blipFill>
          <a:blip r:embed="rId4"/>
          <a:srcRect/>
          <a:stretch>
            <a:fillRect/>
          </a:stretch>
        </p:blipFill>
        <p:spPr bwMode="auto">
          <a:xfrm>
            <a:off x="3786182" y="5072074"/>
            <a:ext cx="2865055" cy="1785926"/>
          </a:xfrm>
          <a:prstGeom prst="rect">
            <a:avLst/>
          </a:prstGeom>
          <a:noFill/>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9058" y="0"/>
            <a:ext cx="5214942" cy="6858000"/>
          </a:xfrm>
        </p:spPr>
        <p:txBody>
          <a:bodyPr>
            <a:normAutofit fontScale="92500" lnSpcReduction="20000"/>
          </a:bodyPr>
          <a:lstStyle/>
          <a:p>
            <a:r>
              <a:rPr lang="pl-PL" sz="2100" dirty="0" smtClean="0"/>
              <a:t>Jan </a:t>
            </a:r>
            <a:r>
              <a:rPr lang="pl-PL" sz="2100" dirty="0" err="1" smtClean="0"/>
              <a:t>Piwnik</a:t>
            </a:r>
            <a:r>
              <a:rPr lang="pl-PL" sz="2100" dirty="0" smtClean="0"/>
              <a:t> ,,Ponury’’ zginął 16 VI 1944 roku dowodząc zwycięskim atakiem na ,,</a:t>
            </a:r>
            <a:r>
              <a:rPr lang="pl-PL" sz="2100" dirty="0" err="1" smtClean="0"/>
              <a:t>stutzpunkt</a:t>
            </a:r>
            <a:r>
              <a:rPr lang="pl-PL" sz="2100" dirty="0" smtClean="0"/>
              <a:t>” (umocnione stanowiska ogniowe ustawione co 10-12 kilometrów) w miejscowości </a:t>
            </a:r>
            <a:r>
              <a:rPr lang="pl-PL" sz="2100" dirty="0" err="1" smtClean="0"/>
              <a:t>Jewłasze</a:t>
            </a:r>
            <a:r>
              <a:rPr lang="pl-PL" sz="2100" dirty="0" smtClean="0"/>
              <a:t>. Przed śmiercią zdążył wyszeptać znajdującemu się obok lekarzowi słowa: Powiedz żonie i rodzicom, że ich bardzo kochałem i, że umieram jak Polak… Pozdrówcie Góry Świętokrzyskie… Pośmiertnie został awansowany do stopnia majora, został także odznaczony krzyżem Virtuti </a:t>
            </a:r>
            <a:r>
              <a:rPr lang="pl-PL" sz="2100" dirty="0" err="1" smtClean="0"/>
              <a:t>Militari</a:t>
            </a:r>
            <a:r>
              <a:rPr lang="pl-PL" sz="2100" dirty="0" smtClean="0"/>
              <a:t> IV i V klasy. Jego doczesne szczątki złożono na pobliskim cmentarzu w </a:t>
            </a:r>
            <a:r>
              <a:rPr lang="pl-PL" sz="2100" dirty="0" err="1" smtClean="0"/>
              <a:t>Wawirówce</a:t>
            </a:r>
            <a:r>
              <a:rPr lang="pl-PL" sz="2100" dirty="0" smtClean="0"/>
              <a:t>. Dopiero w 1987 roku władze PRL zgodziły się na pochowanie majora ,,Ponurego” na terenie klasztoru OO. Cystersów w Wąchocku. Główne uroczystości odbyły się w Wąchocku w czerwcu 1988 roku. Major ,,Ponury” spoczął w murach klasztoru OO. Cystersów w Wąchocku. W dniu 31 X 2012 roku minister obrony narodowej Tomasz Siemoniak awansował pośmiertnie Jana </a:t>
            </a:r>
            <a:r>
              <a:rPr lang="pl-PL" sz="2100" dirty="0" err="1" smtClean="0"/>
              <a:t>Piwnika</a:t>
            </a:r>
            <a:r>
              <a:rPr lang="pl-PL" sz="2100" dirty="0" smtClean="0"/>
              <a:t> ,,Ponurego’’ do stopnia pułkownika.</a:t>
            </a:r>
          </a:p>
          <a:p>
            <a:endParaRPr lang="pl-PL" dirty="0"/>
          </a:p>
        </p:txBody>
      </p:sp>
      <p:pic>
        <p:nvPicPr>
          <p:cNvPr id="15362" name="Picture 2" descr="Akcja Jewłasze – śmierć „PONUREGO” | Zeszyty Kombatanckie"/>
          <p:cNvPicPr>
            <a:picLocks noChangeAspect="1" noChangeArrowheads="1"/>
          </p:cNvPicPr>
          <p:nvPr/>
        </p:nvPicPr>
        <p:blipFill>
          <a:blip r:embed="rId2"/>
          <a:srcRect/>
          <a:stretch>
            <a:fillRect/>
          </a:stretch>
        </p:blipFill>
        <p:spPr bwMode="auto">
          <a:xfrm>
            <a:off x="0" y="0"/>
            <a:ext cx="4071966" cy="2704040"/>
          </a:xfrm>
          <a:prstGeom prst="rect">
            <a:avLst/>
          </a:prstGeom>
          <a:noFill/>
        </p:spPr>
      </p:pic>
      <p:pic>
        <p:nvPicPr>
          <p:cNvPr id="15364" name="Picture 4" descr="30. rocznica powtórnego pogrzebu płk. Jana Piwnika „Ponurego” – Związek  Harcerstwa Rzeczypospolitej"/>
          <p:cNvPicPr>
            <a:picLocks noChangeAspect="1" noChangeArrowheads="1"/>
          </p:cNvPicPr>
          <p:nvPr/>
        </p:nvPicPr>
        <p:blipFill>
          <a:blip r:embed="rId3"/>
          <a:srcRect/>
          <a:stretch>
            <a:fillRect/>
          </a:stretch>
        </p:blipFill>
        <p:spPr bwMode="auto">
          <a:xfrm>
            <a:off x="0" y="2633368"/>
            <a:ext cx="4071934" cy="4224632"/>
          </a:xfrm>
          <a:prstGeom prst="rect">
            <a:avLst/>
          </a:prstGeom>
          <a:noFill/>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smtClean="0"/>
              <a:t>Pogrzeb </a:t>
            </a:r>
            <a:endParaRPr lang="pl-PL" dirty="0"/>
          </a:p>
        </p:txBody>
      </p:sp>
      <p:sp>
        <p:nvSpPr>
          <p:cNvPr id="3" name="Symbol zastępczy zawartości 2"/>
          <p:cNvSpPr>
            <a:spLocks noGrp="1"/>
          </p:cNvSpPr>
          <p:nvPr>
            <p:ph idx="1"/>
          </p:nvPr>
        </p:nvSpPr>
        <p:spPr>
          <a:xfrm>
            <a:off x="142844" y="928670"/>
            <a:ext cx="4429156" cy="5929330"/>
          </a:xfrm>
        </p:spPr>
        <p:txBody>
          <a:bodyPr>
            <a:noAutofit/>
          </a:bodyPr>
          <a:lstStyle/>
          <a:p>
            <a:r>
              <a:rPr lang="pl-PL" sz="1600" b="1" dirty="0" smtClean="0"/>
              <a:t>Pogrzeb </a:t>
            </a:r>
            <a:r>
              <a:rPr lang="pl-PL" sz="1600" b="1" dirty="0" err="1" smtClean="0"/>
              <a:t>Piwnika</a:t>
            </a:r>
            <a:r>
              <a:rPr lang="pl-PL" sz="1600" b="1" dirty="0" smtClean="0"/>
              <a:t> – Michniów, </a:t>
            </a:r>
            <a:r>
              <a:rPr lang="pl-PL" sz="1600" b="1" dirty="0" err="1" smtClean="0"/>
              <a:t>Wykus</a:t>
            </a:r>
            <a:endParaRPr lang="pl-PL" sz="1600" b="1" dirty="0" smtClean="0"/>
          </a:p>
          <a:p>
            <a:r>
              <a:rPr lang="pl-PL" sz="1600" dirty="0" smtClean="0"/>
              <a:t>Byli żołnierze "Ponurego" przez długi czas daremnie zabiegali o sprowadzenie jego prochów z Białorusi do kraju i godne ich pochowanie na ojczystej ziemi. Udało się to dopiero w 1987 r. Prochy "Ponurego" ekshumowano z cmentarza w </a:t>
            </a:r>
            <a:r>
              <a:rPr lang="pl-PL" sz="1600" dirty="0" err="1" smtClean="0"/>
              <a:t>Wawiórce</a:t>
            </a:r>
            <a:r>
              <a:rPr lang="pl-PL" sz="1600" dirty="0" smtClean="0"/>
              <a:t> i złożono w klasztorze w Wąchocku.</a:t>
            </a:r>
          </a:p>
          <a:p>
            <a:r>
              <a:rPr lang="pl-PL" sz="1600" dirty="0" smtClean="0"/>
              <a:t>Uroczysty pogrzeb jednego z najsłynniejszych polskich partyzantów odbył się między 10 a 12 czerwca 1988 r. Urna z jego prochami została najpierw przewieziona z klasztoru w Wąchocku do rodzinnej wioski Janowice. Potem trafiła do wioski Michniów, która w latach wojny była bazą oddziałów partyzanckich. Za pomoc udzielaną żołnierzom "Ponurego" Niemcy doszczętnie ją spalili, a ponad 200 jej mieszkańców zamordowali (12-13 lipca 1943 r.).</a:t>
            </a:r>
            <a:br>
              <a:rPr lang="pl-PL" sz="1600" dirty="0" smtClean="0"/>
            </a:br>
            <a:endParaRPr lang="pl-PL" sz="1600" dirty="0"/>
          </a:p>
        </p:txBody>
      </p:sp>
      <p:pic>
        <p:nvPicPr>
          <p:cNvPr id="4098" name="Picture 2" descr="30 lat temu powtórnie pochowano Jana Ponurego Piwnika | Radio Kielce"/>
          <p:cNvPicPr>
            <a:picLocks noChangeAspect="1" noChangeArrowheads="1"/>
          </p:cNvPicPr>
          <p:nvPr/>
        </p:nvPicPr>
        <p:blipFill>
          <a:blip r:embed="rId2" cstate="print"/>
          <a:srcRect/>
          <a:stretch>
            <a:fillRect/>
          </a:stretch>
        </p:blipFill>
        <p:spPr bwMode="auto">
          <a:xfrm>
            <a:off x="4572000" y="285728"/>
            <a:ext cx="4357718" cy="3083831"/>
          </a:xfrm>
          <a:prstGeom prst="rect">
            <a:avLst/>
          </a:prstGeom>
          <a:noFill/>
        </p:spPr>
      </p:pic>
      <p:pic>
        <p:nvPicPr>
          <p:cNvPr id="4100" name="Picture 4" descr="30. rocznica powtórnego pogrzebu płk. Jana Piwnika &quot;Ponurego&quot; - ŚWIATOWY  ZWIĄZEK ŻOŁNIERZY ARMII KRAJOWEJ"/>
          <p:cNvPicPr>
            <a:picLocks noChangeAspect="1" noChangeArrowheads="1"/>
          </p:cNvPicPr>
          <p:nvPr/>
        </p:nvPicPr>
        <p:blipFill>
          <a:blip r:embed="rId3"/>
          <a:srcRect/>
          <a:stretch>
            <a:fillRect/>
          </a:stretch>
        </p:blipFill>
        <p:spPr bwMode="auto">
          <a:xfrm>
            <a:off x="4572000" y="3524518"/>
            <a:ext cx="4357718" cy="3104874"/>
          </a:xfrm>
          <a:prstGeom prst="rect">
            <a:avLst/>
          </a:prstGeom>
          <a:noFill/>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14876" y="0"/>
            <a:ext cx="4429124" cy="6858000"/>
          </a:xfrm>
        </p:spPr>
        <p:txBody>
          <a:bodyPr>
            <a:normAutofit fontScale="55000" lnSpcReduction="20000"/>
          </a:bodyPr>
          <a:lstStyle/>
          <a:p>
            <a:r>
              <a:rPr lang="pl-PL" sz="3200" dirty="0" smtClean="0"/>
              <a:t>W pogrzebie prochów "Ponurego" uczestniczyli jego dawni podkomendni, a także byli żołnierze Armii Krajowej z innych części Rzeczypospolitej. Stawiło się wtedy 70 pocztów sztandarowych różnych formacji AK. Urna ze szczątkami legendarnego dowódcy, umieszczona została na chłopskim wozie wymoszczonym jedliną, przykryta czerwono-czarną tradycyjną zapaską świętokrzyską i przewieziona na </a:t>
            </a:r>
            <a:r>
              <a:rPr lang="pl-PL" sz="3200" dirty="0" err="1" smtClean="0"/>
              <a:t>Wykus</a:t>
            </a:r>
            <a:r>
              <a:rPr lang="pl-PL" sz="3200" dirty="0" smtClean="0"/>
              <a:t>, w samo serce Puszczy Jodłowej, gdzie znajduje się sanktuarium partyzanckich oddziałów Armii Krajowej.</a:t>
            </a:r>
            <a:br>
              <a:rPr lang="pl-PL" sz="3200" dirty="0" smtClean="0"/>
            </a:br>
            <a:r>
              <a:rPr lang="pl-PL" sz="3200" dirty="0" smtClean="0"/>
              <a:t/>
            </a:r>
            <a:br>
              <a:rPr lang="pl-PL" sz="3200" dirty="0" smtClean="0"/>
            </a:br>
            <a:r>
              <a:rPr lang="pl-PL" sz="3200" dirty="0" smtClean="0"/>
              <a:t>12 czerwca 1988 r. umieszczono ją - na wieczny spoczynek - w murach średniowiecznego klasztoru cystersów w Wąchocku.</a:t>
            </a:r>
            <a:br>
              <a:rPr lang="pl-PL" sz="3200" dirty="0" smtClean="0"/>
            </a:br>
            <a:r>
              <a:rPr lang="pl-PL" sz="3200" dirty="0" smtClean="0"/>
              <a:t/>
            </a:r>
            <a:br>
              <a:rPr lang="pl-PL" sz="3200" dirty="0" smtClean="0"/>
            </a:br>
            <a:r>
              <a:rPr lang="pl-PL" sz="3200" dirty="0" smtClean="0"/>
              <a:t>Jan </a:t>
            </a:r>
            <a:r>
              <a:rPr lang="pl-PL" sz="3200" dirty="0" err="1" smtClean="0"/>
              <a:t>Piwnik</a:t>
            </a:r>
            <a:r>
              <a:rPr lang="pl-PL" sz="3200" dirty="0" smtClean="0"/>
              <a:t> "Ponury" odznaczony był Orderem Virtuti </a:t>
            </a:r>
            <a:r>
              <a:rPr lang="pl-PL" sz="3200" dirty="0" err="1" smtClean="0"/>
              <a:t>Militari</a:t>
            </a:r>
            <a:r>
              <a:rPr lang="pl-PL" sz="3200" dirty="0" smtClean="0"/>
              <a:t> kl. V oraz dwukrotnie Krzyżem Walecznych. Pośmiertnie mianowany został majorem. (PAP)</a:t>
            </a:r>
            <a:endParaRPr lang="pl-PL" dirty="0"/>
          </a:p>
        </p:txBody>
      </p:sp>
      <p:pic>
        <p:nvPicPr>
          <p:cNvPr id="1026" name="Picture 2" descr="30. rocznica powtórnego pogrzebu płk. Jana Piwnika „Ponurego” - Radio eM  Kielce"/>
          <p:cNvPicPr>
            <a:picLocks noChangeAspect="1" noChangeArrowheads="1"/>
          </p:cNvPicPr>
          <p:nvPr/>
        </p:nvPicPr>
        <p:blipFill>
          <a:blip r:embed="rId2"/>
          <a:srcRect/>
          <a:stretch>
            <a:fillRect/>
          </a:stretch>
        </p:blipFill>
        <p:spPr bwMode="auto">
          <a:xfrm>
            <a:off x="0" y="0"/>
            <a:ext cx="4143372" cy="3003945"/>
          </a:xfrm>
          <a:prstGeom prst="rect">
            <a:avLst/>
          </a:prstGeom>
          <a:noFill/>
        </p:spPr>
      </p:pic>
      <p:pic>
        <p:nvPicPr>
          <p:cNvPr id="1028" name="Picture 4" descr="30. rocznica powtórnego pogrzebu płk. Jana Piwnika „Ponurego” - Radio eM  Kielce"/>
          <p:cNvPicPr>
            <a:picLocks noChangeAspect="1" noChangeArrowheads="1"/>
          </p:cNvPicPr>
          <p:nvPr/>
        </p:nvPicPr>
        <p:blipFill>
          <a:blip r:embed="rId3"/>
          <a:srcRect/>
          <a:stretch>
            <a:fillRect/>
          </a:stretch>
        </p:blipFill>
        <p:spPr bwMode="auto">
          <a:xfrm>
            <a:off x="0" y="3214686"/>
            <a:ext cx="4286246" cy="3143248"/>
          </a:xfrm>
          <a:prstGeom prst="rect">
            <a:avLst/>
          </a:prstGeom>
          <a:noFill/>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onury” umiera po raz drugi [REPORTAŻ] | Radio Kielce"/>
          <p:cNvPicPr>
            <a:picLocks noChangeAspect="1" noChangeArrowheads="1"/>
          </p:cNvPicPr>
          <p:nvPr/>
        </p:nvPicPr>
        <p:blipFill>
          <a:blip r:embed="rId2"/>
          <a:srcRect/>
          <a:stretch>
            <a:fillRect/>
          </a:stretch>
        </p:blipFill>
        <p:spPr bwMode="auto">
          <a:xfrm>
            <a:off x="0" y="0"/>
            <a:ext cx="4857752" cy="3223508"/>
          </a:xfrm>
          <a:prstGeom prst="rect">
            <a:avLst/>
          </a:prstGeom>
          <a:noFill/>
        </p:spPr>
      </p:pic>
      <p:sp>
        <p:nvSpPr>
          <p:cNvPr id="18436" name="AutoShape 4" descr="Wąchock – drugi grób Jana Piwnika „Ponurego” – Proszę wycieczki"/>
          <p:cNvSpPr>
            <a:spLocks noChangeAspect="1" noChangeArrowheads="1"/>
          </p:cNvSpPr>
          <p:nvPr/>
        </p:nvSpPr>
        <p:spPr bwMode="auto">
          <a:xfrm>
            <a:off x="155575" y="-868363"/>
            <a:ext cx="2409825" cy="18097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8438" name="Picture 6" descr="Ostatnia akcja &quot;Ponurego&quot; - atak na Stützpunkt w Bohdanach"/>
          <p:cNvPicPr>
            <a:picLocks noChangeAspect="1" noChangeArrowheads="1"/>
          </p:cNvPicPr>
          <p:nvPr/>
        </p:nvPicPr>
        <p:blipFill>
          <a:blip r:embed="rId3"/>
          <a:srcRect/>
          <a:stretch>
            <a:fillRect/>
          </a:stretch>
        </p:blipFill>
        <p:spPr bwMode="auto">
          <a:xfrm>
            <a:off x="4457701" y="0"/>
            <a:ext cx="4686299" cy="6858000"/>
          </a:xfrm>
          <a:prstGeom prst="rect">
            <a:avLst/>
          </a:prstGeom>
          <a:noFill/>
        </p:spPr>
      </p:pic>
      <p:pic>
        <p:nvPicPr>
          <p:cNvPr id="18442" name="Picture 10" descr="Kolejowa, Wąchock | Mapio.net"/>
          <p:cNvPicPr>
            <a:picLocks noChangeAspect="1" noChangeArrowheads="1"/>
          </p:cNvPicPr>
          <p:nvPr/>
        </p:nvPicPr>
        <p:blipFill>
          <a:blip r:embed="rId4"/>
          <a:srcRect/>
          <a:stretch>
            <a:fillRect/>
          </a:stretch>
        </p:blipFill>
        <p:spPr bwMode="auto">
          <a:xfrm>
            <a:off x="0" y="3043800"/>
            <a:ext cx="2856968" cy="3814200"/>
          </a:xfrm>
          <a:prstGeom prst="rect">
            <a:avLst/>
          </a:prstGeom>
          <a:noFill/>
        </p:spPr>
      </p:pic>
      <p:pic>
        <p:nvPicPr>
          <p:cNvPr id="18446" name="Picture 14" descr="Akcja Jewłasze – śmierć „PONUREGO” - Związek Polaków na Białorusi"/>
          <p:cNvPicPr>
            <a:picLocks noChangeAspect="1" noChangeArrowheads="1"/>
          </p:cNvPicPr>
          <p:nvPr/>
        </p:nvPicPr>
        <p:blipFill>
          <a:blip r:embed="rId5"/>
          <a:srcRect/>
          <a:stretch>
            <a:fillRect/>
          </a:stretch>
        </p:blipFill>
        <p:spPr bwMode="auto">
          <a:xfrm>
            <a:off x="2786050" y="4069194"/>
            <a:ext cx="1857388" cy="2788806"/>
          </a:xfrm>
          <a:prstGeom prst="rect">
            <a:avLst/>
          </a:prstGeom>
          <a:noFill/>
        </p:spPr>
      </p:pic>
      <p:pic>
        <p:nvPicPr>
          <p:cNvPr id="18444" name="Picture 12" descr="Muzeum – Opactwo Cystersów Wąchock"/>
          <p:cNvPicPr>
            <a:picLocks noChangeAspect="1" noChangeArrowheads="1"/>
          </p:cNvPicPr>
          <p:nvPr/>
        </p:nvPicPr>
        <p:blipFill>
          <a:blip r:embed="rId6"/>
          <a:srcRect/>
          <a:stretch>
            <a:fillRect/>
          </a:stretch>
        </p:blipFill>
        <p:spPr bwMode="auto">
          <a:xfrm>
            <a:off x="2357422" y="2428868"/>
            <a:ext cx="2533650" cy="1809751"/>
          </a:xfrm>
          <a:prstGeom prst="rect">
            <a:avLst/>
          </a:prstGeom>
          <a:noFill/>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Jego ordery i odznaczenia</a:t>
            </a:r>
            <a:endParaRPr lang="pl-PL" dirty="0"/>
          </a:p>
        </p:txBody>
      </p:sp>
      <p:sp>
        <p:nvSpPr>
          <p:cNvPr id="3" name="Symbol zastępczy zawartości 2"/>
          <p:cNvSpPr>
            <a:spLocks noGrp="1"/>
          </p:cNvSpPr>
          <p:nvPr>
            <p:ph idx="1"/>
          </p:nvPr>
        </p:nvSpPr>
        <p:spPr>
          <a:xfrm>
            <a:off x="142844" y="1600200"/>
            <a:ext cx="5072098" cy="5257800"/>
          </a:xfrm>
        </p:spPr>
        <p:txBody>
          <a:bodyPr>
            <a:normAutofit fontScale="92500" lnSpcReduction="20000"/>
          </a:bodyPr>
          <a:lstStyle/>
          <a:p>
            <a:r>
              <a:rPr lang="pl-PL" dirty="0" smtClean="0"/>
              <a:t>• Krzyż Złoty Orderu Wojennego Virtuti </a:t>
            </a:r>
            <a:r>
              <a:rPr lang="pl-PL" dirty="0" err="1" smtClean="0"/>
              <a:t>Militari</a:t>
            </a:r>
            <a:r>
              <a:rPr lang="pl-PL" dirty="0" smtClean="0"/>
              <a:t/>
            </a:r>
            <a:br>
              <a:rPr lang="pl-PL" dirty="0" smtClean="0"/>
            </a:br>
            <a:r>
              <a:rPr lang="pl-PL" dirty="0" smtClean="0"/>
              <a:t>• Krzyż Srebrny Orderu Wojennego Virtuti </a:t>
            </a:r>
            <a:r>
              <a:rPr lang="pl-PL" dirty="0" err="1" smtClean="0"/>
              <a:t>Militari</a:t>
            </a:r>
            <a:r>
              <a:rPr lang="pl-PL" dirty="0" smtClean="0"/>
              <a:t/>
            </a:r>
            <a:br>
              <a:rPr lang="pl-PL" dirty="0" smtClean="0"/>
            </a:br>
            <a:r>
              <a:rPr lang="pl-PL" dirty="0" smtClean="0"/>
              <a:t>• Krzyż Wielki Orderu Odrodzenia Polski – 2010, (pośmiertnie – order wręczono 12 grudnia 2012 siostrzenicy „Ponurego”, Alicji Sokołowskiej)</a:t>
            </a:r>
            <a:br>
              <a:rPr lang="pl-PL" dirty="0" smtClean="0"/>
            </a:br>
            <a:r>
              <a:rPr lang="pl-PL" dirty="0" smtClean="0"/>
              <a:t>• Krzyż Walecznych – dwukrotnie</a:t>
            </a:r>
            <a:br>
              <a:rPr lang="pl-PL" dirty="0" smtClean="0"/>
            </a:br>
            <a:r>
              <a:rPr lang="pl-PL" dirty="0" smtClean="0"/>
              <a:t>• Brązowy Krzyż Zasługi</a:t>
            </a:r>
            <a:br>
              <a:rPr lang="pl-PL" dirty="0" smtClean="0"/>
            </a:br>
            <a:r>
              <a:rPr lang="pl-PL" dirty="0" smtClean="0"/>
              <a:t>• Znak Spadochronowy</a:t>
            </a:r>
            <a:endParaRPr lang="pl-PL" dirty="0"/>
          </a:p>
        </p:txBody>
      </p:sp>
      <p:sp>
        <p:nvSpPr>
          <p:cNvPr id="19458" name="AutoShape 2" descr="ODZNACZENIA &quot;PONUREGO&quot;"/>
          <p:cNvSpPr>
            <a:spLocks noChangeAspect="1" noChangeArrowheads="1"/>
          </p:cNvSpPr>
          <p:nvPr/>
        </p:nvSpPr>
        <p:spPr bwMode="auto">
          <a:xfrm>
            <a:off x="155575" y="-830263"/>
            <a:ext cx="1866900" cy="17335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9462" name="Picture 6" descr="ODZNACZENIA &quot;PONUREGO&quot;"/>
          <p:cNvPicPr>
            <a:picLocks noChangeAspect="1" noChangeArrowheads="1"/>
          </p:cNvPicPr>
          <p:nvPr/>
        </p:nvPicPr>
        <p:blipFill>
          <a:blip r:embed="rId2"/>
          <a:srcRect/>
          <a:stretch>
            <a:fillRect/>
          </a:stretch>
        </p:blipFill>
        <p:spPr bwMode="auto">
          <a:xfrm>
            <a:off x="4833920" y="1571612"/>
            <a:ext cx="4310080" cy="4001298"/>
          </a:xfrm>
          <a:prstGeom prst="rect">
            <a:avLst/>
          </a:prstGeom>
          <a:noFill/>
        </p:spPr>
      </p:pic>
    </p:spTree>
  </p:cSld>
  <p:clrMapOvr>
    <a:masterClrMapping/>
  </p:clrMapOvr>
  <p:transition spd="slow">
    <p:fade thruBlk="1"/>
  </p:transition>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TotalTime>
  <Words>446</Words>
  <Application>Microsoft Office PowerPoint</Application>
  <PresentationFormat>Pokaz na ekranie (4:3)</PresentationFormat>
  <Paragraphs>13</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Techniczny</vt:lpstr>
      <vt:lpstr>Jan Piwnik ps. „Donat”, „Ponury”</vt:lpstr>
      <vt:lpstr>Slajd 2</vt:lpstr>
      <vt:lpstr>Działalność</vt:lpstr>
      <vt:lpstr>Slajd 4</vt:lpstr>
      <vt:lpstr>Pogrzeb </vt:lpstr>
      <vt:lpstr>Slajd 6</vt:lpstr>
      <vt:lpstr>Slajd 7</vt:lpstr>
      <vt:lpstr>Jego ordery i odznaczenia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Użytkownik systemu Windows</dc:creator>
  <cp:lastModifiedBy>Użytkownik systemu Windows</cp:lastModifiedBy>
  <cp:revision>9</cp:revision>
  <dcterms:created xsi:type="dcterms:W3CDTF">2021-03-13T09:28:34Z</dcterms:created>
  <dcterms:modified xsi:type="dcterms:W3CDTF">2021-03-14T12:32:30Z</dcterms:modified>
</cp:coreProperties>
</file>