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E998B09B-C16C-44AA-A9A1-14946ABBE7C5}" type="datetimeFigureOut">
              <a:rPr lang="pl-PL" smtClean="0"/>
              <a:t>18.04.2021</a:t>
            </a:fld>
            <a:endParaRPr lang="pl-PL"/>
          </a:p>
        </p:txBody>
      </p:sp>
      <p:sp>
        <p:nvSpPr>
          <p:cNvPr id="16" name="Symbol zastępczy numeru slajdu 15"/>
          <p:cNvSpPr>
            <a:spLocks noGrp="1"/>
          </p:cNvSpPr>
          <p:nvPr>
            <p:ph type="sldNum" sz="quarter" idx="11"/>
          </p:nvPr>
        </p:nvSpPr>
        <p:spPr/>
        <p:txBody>
          <a:bodyPr/>
          <a:lstStyle/>
          <a:p>
            <a:fld id="{2ADD8EEB-C7BF-46C2-A553-F225B7E9F857}"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998B09B-C16C-44AA-A9A1-14946ABBE7C5}" type="datetimeFigureOut">
              <a:rPr lang="pl-PL" smtClean="0"/>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DD8EEB-C7BF-46C2-A553-F225B7E9F85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998B09B-C16C-44AA-A9A1-14946ABBE7C5}" type="datetimeFigureOut">
              <a:rPr lang="pl-PL" smtClean="0"/>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DD8EEB-C7BF-46C2-A553-F225B7E9F85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E998B09B-C16C-44AA-A9A1-14946ABBE7C5}" type="datetimeFigureOut">
              <a:rPr lang="pl-PL" smtClean="0"/>
              <a:t>18.04.2021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2ADD8EEB-C7BF-46C2-A553-F225B7E9F857}"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998B09B-C16C-44AA-A9A1-14946ABBE7C5}" type="datetimeFigureOut">
              <a:rPr lang="pl-PL" smtClean="0"/>
              <a:t>18.04.2021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DD8EEB-C7BF-46C2-A553-F225B7E9F857}"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E998B09B-C16C-44AA-A9A1-14946ABBE7C5}" type="datetimeFigureOut">
              <a:rPr lang="pl-PL" smtClean="0"/>
              <a:t>18.04.2021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DD8EEB-C7BF-46C2-A553-F225B7E9F857}"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2ADD8EEB-C7BF-46C2-A553-F225B7E9F857}"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E998B09B-C16C-44AA-A9A1-14946ABBE7C5}" type="datetimeFigureOut">
              <a:rPr lang="pl-PL" smtClean="0"/>
              <a:t>18.04.2021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E998B09B-C16C-44AA-A9A1-14946ABBE7C5}" type="datetimeFigureOut">
              <a:rPr lang="pl-PL" smtClean="0"/>
              <a:t>18.04.2021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ADD8EEB-C7BF-46C2-A553-F225B7E9F857}"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998B09B-C16C-44AA-A9A1-14946ABBE7C5}" type="datetimeFigureOut">
              <a:rPr lang="pl-PL" smtClean="0"/>
              <a:t>18.04.2021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ADD8EEB-C7BF-46C2-A553-F225B7E9F85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E998B09B-C16C-44AA-A9A1-14946ABBE7C5}" type="datetimeFigureOut">
              <a:rPr lang="pl-PL" smtClean="0"/>
              <a:t>18.04.2021</a:t>
            </a:fld>
            <a:endParaRPr lang="pl-PL"/>
          </a:p>
        </p:txBody>
      </p:sp>
      <p:sp>
        <p:nvSpPr>
          <p:cNvPr id="9" name="Symbol zastępczy numeru slajdu 8"/>
          <p:cNvSpPr>
            <a:spLocks noGrp="1"/>
          </p:cNvSpPr>
          <p:nvPr>
            <p:ph type="sldNum" sz="quarter" idx="15"/>
          </p:nvPr>
        </p:nvSpPr>
        <p:spPr/>
        <p:txBody>
          <a:bodyPr/>
          <a:lstStyle/>
          <a:p>
            <a:fld id="{2ADD8EEB-C7BF-46C2-A553-F225B7E9F857}"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E998B09B-C16C-44AA-A9A1-14946ABBE7C5}" type="datetimeFigureOut">
              <a:rPr lang="pl-PL" smtClean="0"/>
              <a:t>18.04.2021</a:t>
            </a:fld>
            <a:endParaRPr lang="pl-PL"/>
          </a:p>
        </p:txBody>
      </p:sp>
      <p:sp>
        <p:nvSpPr>
          <p:cNvPr id="9" name="Symbol zastępczy numeru slajdu 8"/>
          <p:cNvSpPr>
            <a:spLocks noGrp="1"/>
          </p:cNvSpPr>
          <p:nvPr>
            <p:ph type="sldNum" sz="quarter" idx="11"/>
          </p:nvPr>
        </p:nvSpPr>
        <p:spPr/>
        <p:txBody>
          <a:bodyPr/>
          <a:lstStyle/>
          <a:p>
            <a:fld id="{2ADD8EEB-C7BF-46C2-A553-F225B7E9F857}"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998B09B-C16C-44AA-A9A1-14946ABBE7C5}" type="datetimeFigureOut">
              <a:rPr lang="pl-PL" smtClean="0"/>
              <a:t>18.04.2021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ADD8EEB-C7BF-46C2-A553-F225B7E9F857}"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88640"/>
            <a:ext cx="8278688" cy="3411811"/>
          </a:xfrm>
        </p:spPr>
        <p:txBody>
          <a:bodyPr>
            <a:noAutofit/>
          </a:bodyPr>
          <a:lstStyle/>
          <a:p>
            <a:r>
              <a:rPr lang="pl-PL" sz="6600" dirty="0"/>
              <a:t>J</a:t>
            </a:r>
            <a:r>
              <a:rPr lang="pl-PL" sz="6600" dirty="0" smtClean="0"/>
              <a:t>ak są upamiętnione wydarzenia oraz ludzie związani z AK?</a:t>
            </a:r>
            <a:endParaRPr lang="pl-PL" sz="66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645024"/>
            <a:ext cx="1944216" cy="293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16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342792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467544" y="5301208"/>
            <a:ext cx="4572000" cy="923330"/>
          </a:xfrm>
          <a:prstGeom prst="rect">
            <a:avLst/>
          </a:prstGeom>
        </p:spPr>
        <p:txBody>
          <a:bodyPr>
            <a:spAutoFit/>
          </a:bodyPr>
          <a:lstStyle/>
          <a:p>
            <a:r>
              <a:rPr lang="pl-PL" dirty="0" err="1" smtClean="0"/>
              <a:t>Wykus</a:t>
            </a:r>
            <a:r>
              <a:rPr lang="pl-PL" dirty="0" smtClean="0"/>
              <a:t> – warta honorowa w trakcie uroczystości rocznicowych 14 czerwca 2008 r.</a:t>
            </a:r>
            <a:endParaRPr lang="pl-PL" dirty="0"/>
          </a:p>
        </p:txBody>
      </p:sp>
    </p:spTree>
    <p:extLst>
      <p:ext uri="{BB962C8B-B14F-4D97-AF65-F5344CB8AC3E}">
        <p14:creationId xmlns:p14="http://schemas.microsoft.com/office/powerpoint/2010/main" val="160569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32656"/>
            <a:ext cx="5040560" cy="333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907704" y="3933056"/>
            <a:ext cx="4572000" cy="1754326"/>
          </a:xfrm>
          <a:prstGeom prst="rect">
            <a:avLst/>
          </a:prstGeom>
        </p:spPr>
        <p:txBody>
          <a:bodyPr>
            <a:spAutoFit/>
          </a:bodyPr>
          <a:lstStyle/>
          <a:p>
            <a:r>
              <a:rPr lang="pl-PL" dirty="0" smtClean="0"/>
              <a:t>Uroczysta suma Świętokrzyskich Zgrupowań AK w leśnym kościele na </a:t>
            </a:r>
            <a:r>
              <a:rPr lang="pl-PL" dirty="0" err="1" smtClean="0"/>
              <a:t>Wykusie</a:t>
            </a:r>
            <a:r>
              <a:rPr lang="pl-PL" dirty="0" smtClean="0"/>
              <a:t> 12 września 1943 roku, podniesienie. W pierwszym rzędzie klęczą od lewej: por. „Ponury” Jan </a:t>
            </a:r>
            <a:r>
              <a:rPr lang="pl-PL" dirty="0" err="1" smtClean="0"/>
              <a:t>Piwnik</a:t>
            </a:r>
            <a:r>
              <a:rPr lang="pl-PL" dirty="0" smtClean="0"/>
              <a:t> i por. „Nurt” Eugeniusz G. Kaszyński, zdjęcie: Tadeusz Rylski</a:t>
            </a:r>
            <a:endParaRPr lang="pl-PL" dirty="0"/>
          </a:p>
        </p:txBody>
      </p:sp>
    </p:spTree>
    <p:extLst>
      <p:ext uri="{BB962C8B-B14F-4D97-AF65-F5344CB8AC3E}">
        <p14:creationId xmlns:p14="http://schemas.microsoft.com/office/powerpoint/2010/main" val="32373449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3060576"/>
          </a:xfrm>
        </p:spPr>
        <p:txBody>
          <a:bodyPr>
            <a:normAutofit/>
          </a:bodyPr>
          <a:lstStyle/>
          <a:p>
            <a:r>
              <a:rPr lang="pl-PL" dirty="0">
                <a:solidFill>
                  <a:srgbClr val="FF0000"/>
                </a:solidFill>
              </a:rPr>
              <a:t>Powstanie Armii Krajowej</a:t>
            </a:r>
            <a:br>
              <a:rPr lang="pl-PL" dirty="0">
                <a:solidFill>
                  <a:srgbClr val="FF0000"/>
                </a:solidFill>
              </a:rPr>
            </a:br>
            <a:r>
              <a:rPr lang="pl-PL" sz="2000" dirty="0"/>
              <a:t>27 września można kojarzyć z terminem „armia narodowa”. W tym dniu uroczyście obchodzimy rocznicę powstania Polskiego Podziemia, kiedy to nasi żołnierze przebywają na wakacjach. W rzeczywistości jest to dzień upamiętnienia powstania pierwszej narodowej organizacji podziemnej, która należy do Polskiej Służby Zwycięstwa, rządu Rzeczypospolitej Polskiej. Organizacja szybko przekształciła się w sojusz </a:t>
            </a:r>
            <a:r>
              <a:rPr lang="pl-PL" sz="2000" dirty="0" smtClean="0"/>
              <a:t> walki </a:t>
            </a:r>
            <a:r>
              <a:rPr lang="pl-PL" sz="2000" dirty="0"/>
              <a:t>zbrojnej.</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068960"/>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18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Komendanci Armii Krajowej</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654" y="1556792"/>
            <a:ext cx="1695763" cy="26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395536" y="4336941"/>
            <a:ext cx="4572000" cy="2062103"/>
          </a:xfrm>
          <a:prstGeom prst="rect">
            <a:avLst/>
          </a:prstGeom>
        </p:spPr>
        <p:txBody>
          <a:bodyPr>
            <a:spAutoFit/>
          </a:bodyPr>
          <a:lstStyle/>
          <a:p>
            <a:r>
              <a:rPr lang="pl-PL" sz="1600" dirty="0" smtClean="0"/>
              <a:t>Michał Tadeusz Tokarzewski-</a:t>
            </a:r>
            <a:r>
              <a:rPr lang="pl-PL" sz="1600" dirty="0" err="1" smtClean="0"/>
              <a:t>Karaszewiczherbu</a:t>
            </a:r>
            <a:r>
              <a:rPr lang="pl-PL" sz="1600" dirty="0" smtClean="0"/>
              <a:t> Trąby, pseudonimy Doktor, Stawski, Stolarski, Torwid (ur. 5 stycznia 1893 we Lwowie, zm. 22 maja 1964 w Casablance) – generał dywizji Polskich Sił Zbrojnych, w 1964 mianowany przez władze emigracyjne generałem broni, wolnomularz, teozof, duchowny Kościoła </a:t>
            </a:r>
            <a:r>
              <a:rPr lang="pl-PL" sz="1600" dirty="0" err="1" smtClean="0"/>
              <a:t>liberalnokatolickiego</a:t>
            </a:r>
            <a:r>
              <a:rPr lang="pl-PL" sz="1600" dirty="0" smtClean="0"/>
              <a:t>. 27 IX 1939 – marzec 1940</a:t>
            </a:r>
            <a:endParaRPr lang="pl-PL" sz="1600" dirty="0"/>
          </a:p>
        </p:txBody>
      </p:sp>
    </p:spTree>
    <p:extLst>
      <p:ext uri="{BB962C8B-B14F-4D97-AF65-F5344CB8AC3E}">
        <p14:creationId xmlns:p14="http://schemas.microsoft.com/office/powerpoint/2010/main" val="108420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22479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3563888" y="335847"/>
            <a:ext cx="4158208" cy="5509200"/>
          </a:xfrm>
          <a:prstGeom prst="rect">
            <a:avLst/>
          </a:prstGeom>
        </p:spPr>
        <p:txBody>
          <a:bodyPr wrap="square">
            <a:spAutoFit/>
          </a:bodyPr>
          <a:lstStyle/>
          <a:p>
            <a:r>
              <a:rPr lang="pl-PL" sz="1600" dirty="0" smtClean="0"/>
              <a:t>ur. 19 listopada 1885 w Warszawie, zm. 11 października 1969 w </a:t>
            </a:r>
            <a:r>
              <a:rPr lang="pl-PL" sz="1600" dirty="0" err="1" smtClean="0"/>
              <a:t>Arundel</a:t>
            </a:r>
            <a:r>
              <a:rPr lang="pl-PL" sz="1600" dirty="0" smtClean="0"/>
              <a:t>, w Kanadzie) – polski dowódca wojskowy i polityk, działacz niepodległościowy, początkowo w Polskiej Partii Socjalistycznej i jej Organizacji Bojowej, założyciel Związku Walki Czynnej, szef sztabu I Brygady Legionów Polskich, wiceminister (1919–1920), a potem minister spraw wojskowych (1920–1924). Przedstawiciel Polski w Lidze Narodów (1925), od 1936 generał broni Wojska Polskiego, dowódca Frontu Południowego podczas kampanii wrześniowej 1939. Następca Prezydenta RP, minister bez teki w rządzie gen. Władysława Sikorskiego na emigracji (1939–1940), komendant główny Związku Walki Zbrojnej (1939–1941), Wódz Naczelny Polskich Sił Zbrojnych (1943–1944), przewodniczący Komitetu Ministrów dla Spraw Kraju od 8 listopada 1939, członek władz Towarzystwa Rozwoju Ziem Wschodnich. marzec 1940 – 18 VI 1940</a:t>
            </a:r>
            <a:endParaRPr lang="pl-PL" sz="1600" dirty="0"/>
          </a:p>
        </p:txBody>
      </p:sp>
    </p:spTree>
    <p:extLst>
      <p:ext uri="{BB962C8B-B14F-4D97-AF65-F5344CB8AC3E}">
        <p14:creationId xmlns:p14="http://schemas.microsoft.com/office/powerpoint/2010/main" val="392842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2016224" cy="272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485800" y="3501008"/>
            <a:ext cx="4572000" cy="2308324"/>
          </a:xfrm>
          <a:prstGeom prst="rect">
            <a:avLst/>
          </a:prstGeom>
        </p:spPr>
        <p:txBody>
          <a:bodyPr>
            <a:spAutoFit/>
          </a:bodyPr>
          <a:lstStyle/>
          <a:p>
            <a:r>
              <a:rPr lang="pl-PL" sz="1600" dirty="0" smtClean="0"/>
              <a:t> ps. „Grot”, „</a:t>
            </a:r>
            <a:r>
              <a:rPr lang="pl-PL" sz="1600" dirty="0" err="1" smtClean="0"/>
              <a:t>Rakoń</a:t>
            </a:r>
            <a:r>
              <a:rPr lang="pl-PL" sz="1600" dirty="0" smtClean="0"/>
              <a:t>”, „Grabica”, „Inżynier”, „Jan”, „Kalina”, „Tur” (ur. 25 grudnia 1895 w Piotrkowie </a:t>
            </a:r>
            <a:r>
              <a:rPr lang="pl-PL" sz="1600" dirty="0" err="1" smtClean="0"/>
              <a:t>Trybunalskim,zm</a:t>
            </a:r>
            <a:r>
              <a:rPr lang="pl-PL" sz="1600" dirty="0" smtClean="0"/>
              <a:t>. między 2 a 7 sierpnia1944 w Sachsenhausen) – generał dywizji Wojska Polskiego, Komendant Główny Związku Walki Zbrojnej od czerwca 1940 roku do lutego 1942 roku, dowódca Armii Krajowej (komendant Sił Zbrojnych w Kraju) od 14 lutego 1942 do 30 czerwca 1943 roku, teoretyk wojskowości.</a:t>
            </a:r>
            <a:endParaRPr lang="pl-PL" sz="1600" dirty="0"/>
          </a:p>
        </p:txBody>
      </p:sp>
      <p:sp>
        <p:nvSpPr>
          <p:cNvPr id="6" name="Prostokąt 5"/>
          <p:cNvSpPr/>
          <p:nvPr/>
        </p:nvSpPr>
        <p:spPr>
          <a:xfrm>
            <a:off x="485800" y="5809332"/>
            <a:ext cx="2397003" cy="369332"/>
          </a:xfrm>
          <a:prstGeom prst="rect">
            <a:avLst/>
          </a:prstGeom>
        </p:spPr>
        <p:txBody>
          <a:bodyPr wrap="none">
            <a:spAutoFit/>
          </a:bodyPr>
          <a:lstStyle/>
          <a:p>
            <a:r>
              <a:rPr lang="pl-PL" dirty="0" smtClean="0"/>
              <a:t>18 VI 1940 – 30 VI 1943</a:t>
            </a:r>
            <a:endParaRPr lang="pl-PL" dirty="0"/>
          </a:p>
        </p:txBody>
      </p:sp>
    </p:spTree>
    <p:extLst>
      <p:ext uri="{BB962C8B-B14F-4D97-AF65-F5344CB8AC3E}">
        <p14:creationId xmlns:p14="http://schemas.microsoft.com/office/powerpoint/2010/main" val="300533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2448272" cy="304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539552" y="3645024"/>
            <a:ext cx="4572000" cy="2554545"/>
          </a:xfrm>
          <a:prstGeom prst="rect">
            <a:avLst/>
          </a:prstGeom>
        </p:spPr>
        <p:txBody>
          <a:bodyPr>
            <a:spAutoFit/>
          </a:bodyPr>
          <a:lstStyle/>
          <a:p>
            <a:r>
              <a:rPr lang="pl-PL" sz="1600" dirty="0" smtClean="0"/>
              <a:t>ps. „Bór”, „Znicz”, „Lawina”, „Korczak”, „Gajowy”, „</a:t>
            </a:r>
            <a:r>
              <a:rPr lang="pl-PL" sz="1600" dirty="0" err="1" smtClean="0"/>
              <a:t>Prawdzic</a:t>
            </a:r>
            <a:r>
              <a:rPr lang="pl-PL" sz="1600" dirty="0" smtClean="0"/>
              <a:t>” (ur. 1 czerwca 1895 w </a:t>
            </a:r>
            <a:r>
              <a:rPr lang="pl-PL" sz="1600" dirty="0" err="1" smtClean="0"/>
              <a:t>Chorobrowie</a:t>
            </a:r>
            <a:r>
              <a:rPr lang="pl-PL" sz="1600" dirty="0" smtClean="0"/>
              <a:t>, zm. 24 sierpnia 1966 w okolicach </a:t>
            </a:r>
            <a:r>
              <a:rPr lang="pl-PL" sz="1600" dirty="0" err="1" smtClean="0"/>
              <a:t>Buckley</a:t>
            </a:r>
            <a:r>
              <a:rPr lang="pl-PL" sz="1600" dirty="0" smtClean="0"/>
              <a:t>) – pułkownik kawalerii Wojska Polskiego, generał dywizji Polskich Sił Zbrojnych. Premier rządu RP na uchodźstwie (1947–1949), Naczelny Wódz Polskich Sił Zbrojnych (1945–1947), Komendant Główny Armii Krajowej (1943–1944), członek Rady Trzech (od 1956). Kawaler Orderu Orła Białego i Virtuti Militari. lipiec 1943 – 2 X 1944</a:t>
            </a:r>
            <a:endParaRPr lang="pl-PL" sz="1600" dirty="0"/>
          </a:p>
        </p:txBody>
      </p:sp>
    </p:spTree>
    <p:extLst>
      <p:ext uri="{BB962C8B-B14F-4D97-AF65-F5344CB8AC3E}">
        <p14:creationId xmlns:p14="http://schemas.microsoft.com/office/powerpoint/2010/main" val="31941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620688"/>
            <a:ext cx="1872207" cy="254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539552" y="3429000"/>
            <a:ext cx="4572000" cy="2339102"/>
          </a:xfrm>
          <a:prstGeom prst="rect">
            <a:avLst/>
          </a:prstGeom>
        </p:spPr>
        <p:txBody>
          <a:bodyPr>
            <a:spAutoFit/>
          </a:bodyPr>
          <a:lstStyle/>
          <a:p>
            <a:r>
              <a:rPr lang="pl-PL" dirty="0" smtClean="0"/>
              <a:t> </a:t>
            </a:r>
            <a:r>
              <a:rPr lang="pl-PL" sz="1600" dirty="0" smtClean="0"/>
              <a:t>ps. „Niedźwiadek”, (ur. 12 listopada 1898 w Bratucicach, zm. 24 grudnia 1946 w Moskwie) – generał brygady Wojska Polskiego, współtwórca SZP-ZWZ-AK, ostatni komendant główny Armii Krajowej, komendant główny NIE, komendant Okręgu Łódź ZWZ, cichociemny. Więziony przez NKWD m.in. w Brygidkach (1941), na Łubiance (1941 i 1945), w </a:t>
            </a:r>
            <a:r>
              <a:rPr lang="pl-PL" sz="1600" dirty="0" err="1" smtClean="0"/>
              <a:t>Lefortowie</a:t>
            </a:r>
            <a:r>
              <a:rPr lang="pl-PL" sz="1600" dirty="0" smtClean="0"/>
              <a:t> (1941 i 1945) oraz na </a:t>
            </a:r>
            <a:r>
              <a:rPr lang="pl-PL" sz="1600" dirty="0" err="1" smtClean="0"/>
              <a:t>Butyrkach</a:t>
            </a:r>
            <a:r>
              <a:rPr lang="pl-PL" sz="1600" dirty="0" smtClean="0"/>
              <a:t> (1945–1946).</a:t>
            </a:r>
            <a:r>
              <a:rPr lang="nn-NO" sz="1600" dirty="0" smtClean="0"/>
              <a:t> 3 X 1944 – 17 I 1945</a:t>
            </a:r>
            <a:endParaRPr lang="pl-PL" sz="16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3" y="476672"/>
            <a:ext cx="4032448" cy="302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67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76672"/>
            <a:ext cx="8291264" cy="5619328"/>
          </a:xfrm>
        </p:spPr>
        <p:txBody>
          <a:bodyPr/>
          <a:lstStyle/>
          <a:p>
            <a:r>
              <a:rPr lang="pl-PL" dirty="0"/>
              <a:t>Struktury terenowe Armii Krajowej w 1944</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68760"/>
            <a:ext cx="3960440" cy="463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41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76672"/>
            <a:ext cx="8229600" cy="5619328"/>
          </a:xfrm>
        </p:spPr>
        <p:txBody>
          <a:bodyPr>
            <a:normAutofit/>
          </a:bodyPr>
          <a:lstStyle/>
          <a:p>
            <a:r>
              <a:rPr lang="pl-PL" sz="3600" dirty="0"/>
              <a:t>Upamiętnienie</a:t>
            </a:r>
          </a:p>
          <a:p>
            <a:r>
              <a:rPr lang="pl-PL" sz="1800" dirty="0"/>
              <a:t>Walki żołnierzy polskich Armii Krajowej zostały upamiętnione na Grobie Nieznanego Żołnierza w Warszawie, napisem na jednej z tablic po 1945 r. „ARMIA KRAJOWA”.</a:t>
            </a:r>
          </a:p>
          <a:p>
            <a:endParaRPr lang="pl-PL" sz="1800" dirty="0"/>
          </a:p>
          <a:p>
            <a:r>
              <a:rPr lang="pl-PL" sz="1800" dirty="0"/>
              <a:t>W 1992 został wybity medal z podobizną gen. Stefana Roweckiego „Grota” o treści Utworzenie Armii Krajowej 1942 – 1992, wydany przez Mennicę Państwową, a zaprojektowany przez Tadeusza Tchórzewskiego</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3387080" cy="244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433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TotalTime>
  <Words>618</Words>
  <Application>Microsoft Office PowerPoint</Application>
  <PresentationFormat>Pokaz na ekranie (4:3)</PresentationFormat>
  <Paragraphs>16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Papier</vt:lpstr>
      <vt:lpstr>Jak są upamiętnione wydarzenia oraz ludzie związani z AK?</vt:lpstr>
      <vt:lpstr>Powstanie Armii Krajowej 27 września można kojarzyć z terminem „armia narodowa”. W tym dniu uroczyście obchodzimy rocznicę powstania Polskiego Podziemia, kiedy to nasi żołnierze przebywają na wakacjach. W rzeczywistości jest to dzień upamiętnienia powstania pierwszej narodowej organizacji podziemnej, która należy do Polskiej Służby Zwycięstwa, rządu Rzeczypospolitej Polskiej. Organizacja szybko przekształciła się w sojusz  walki zbrojnej.</vt:lpstr>
      <vt:lpstr>Komendanci Armii Krajowej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są upamiętnione wydarzenia oraz ludzie związani z AK?</dc:title>
  <dc:creator>Wojtek</dc:creator>
  <cp:lastModifiedBy>Wojtek</cp:lastModifiedBy>
  <cp:revision>5</cp:revision>
  <dcterms:created xsi:type="dcterms:W3CDTF">2021-04-18T16:06:31Z</dcterms:created>
  <dcterms:modified xsi:type="dcterms:W3CDTF">2021-04-18T16:44:50Z</dcterms:modified>
</cp:coreProperties>
</file>