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pl-PL" smtClean="0"/>
              <a:t>Kliknij, aby edytować styl</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5A32ACA-D8C3-455A-98F6-79BCB8293BBB}" type="datetimeFigureOut">
              <a:rPr lang="pl-PL" smtClean="0"/>
              <a:t>28.10.2020</a:t>
            </a:fld>
            <a:endParaRPr lang="pl-PL"/>
          </a:p>
        </p:txBody>
      </p:sp>
      <p:sp>
        <p:nvSpPr>
          <p:cNvPr id="5" name="Footer Placeholder 4"/>
          <p:cNvSpPr>
            <a:spLocks noGrp="1"/>
          </p:cNvSpPr>
          <p:nvPr>
            <p:ph type="ftr" sz="quarter" idx="11"/>
          </p:nvPr>
        </p:nvSpPr>
        <p:spPr>
          <a:xfrm>
            <a:off x="1174044" y="5357592"/>
            <a:ext cx="5034845" cy="365125"/>
          </a:xfrm>
        </p:spPr>
        <p:txBody>
          <a:bodyPr/>
          <a:lstStyle/>
          <a:p>
            <a:endParaRPr lang="pl-PL"/>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0056286-174D-479D-8E0B-D5D743D28074}" type="slidenum">
              <a:rPr lang="pl-PL" smtClean="0"/>
              <a:t>‹#›</a:t>
            </a:fld>
            <a:endParaRPr lang="pl-PL"/>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15A32ACA-D8C3-455A-98F6-79BCB8293BBB}" type="datetimeFigureOut">
              <a:rPr lang="pl-PL" smtClean="0"/>
              <a:t>28.10.2020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0056286-174D-479D-8E0B-D5D743D28074}" type="slidenum">
              <a:rPr lang="pl-PL" smtClean="0"/>
              <a:t>‹#›</a:t>
            </a:fld>
            <a:endParaRPr lang="pl-PL"/>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15A32ACA-D8C3-455A-98F6-79BCB8293BBB}" type="datetimeFigureOut">
              <a:rPr lang="pl-PL" smtClean="0"/>
              <a:t>28.10.2020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0056286-174D-479D-8E0B-D5D743D28074}" type="slidenum">
              <a:rPr lang="pl-PL" smtClean="0"/>
              <a:t>‹#›</a:t>
            </a:fld>
            <a:endParaRPr lang="pl-PL"/>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15A32ACA-D8C3-455A-98F6-79BCB8293BBB}" type="datetimeFigureOut">
              <a:rPr lang="pl-PL" smtClean="0"/>
              <a:t>28.10.2020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0056286-174D-479D-8E0B-D5D743D28074}" type="slidenum">
              <a:rPr lang="pl-PL" smtClean="0"/>
              <a:t>‹#›</a:t>
            </a:fld>
            <a:endParaRPr lang="pl-PL"/>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pl-PL" smtClean="0"/>
              <a:t>Kliknij, aby edytować styl</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5A32ACA-D8C3-455A-98F6-79BCB8293BBB}" type="datetimeFigureOut">
              <a:rPr lang="pl-PL" smtClean="0"/>
              <a:t>28.10.2020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0056286-174D-479D-8E0B-D5D743D28074}" type="slidenum">
              <a:rPr lang="pl-PL" smtClean="0"/>
              <a:t>‹#›</a:t>
            </a:fld>
            <a:endParaRPr lang="pl-PL"/>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15A32ACA-D8C3-455A-98F6-79BCB8293BBB}" type="datetimeFigureOut">
              <a:rPr lang="pl-PL" smtClean="0"/>
              <a:t>28.10.2020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0056286-174D-479D-8E0B-D5D743D28074}" type="slidenum">
              <a:rPr lang="pl-PL" smtClean="0"/>
              <a:t>‹#›</a:t>
            </a:fld>
            <a:endParaRPr lang="pl-PL"/>
          </a:p>
        </p:txBody>
      </p:sp>
      <p:sp>
        <p:nvSpPr>
          <p:cNvPr id="9" name="Content Placeholder 8"/>
          <p:cNvSpPr>
            <a:spLocks noGrp="1"/>
          </p:cNvSpPr>
          <p:nvPr>
            <p:ph sz="quarter" idx="13"/>
          </p:nvPr>
        </p:nvSpPr>
        <p:spPr>
          <a:xfrm>
            <a:off x="1298448" y="2121407"/>
            <a:ext cx="3200400" cy="360273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15A32ACA-D8C3-455A-98F6-79BCB8293BBB}" type="datetimeFigureOut">
              <a:rPr lang="pl-PL" smtClean="0"/>
              <a:t>28.10.2020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0056286-174D-479D-8E0B-D5D743D28074}" type="slidenum">
              <a:rPr lang="pl-PL" smtClean="0"/>
              <a:t>‹#›</a:t>
            </a:fld>
            <a:endParaRPr lang="pl-PL"/>
          </a:p>
        </p:txBody>
      </p:sp>
      <p:sp>
        <p:nvSpPr>
          <p:cNvPr id="11" name="Content Placeholder 10"/>
          <p:cNvSpPr>
            <a:spLocks noGrp="1"/>
          </p:cNvSpPr>
          <p:nvPr>
            <p:ph sz="quarter" idx="13"/>
          </p:nvPr>
        </p:nvSpPr>
        <p:spPr>
          <a:xfrm>
            <a:off x="1298448" y="2944368"/>
            <a:ext cx="3227832" cy="277977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15A32ACA-D8C3-455A-98F6-79BCB8293BBB}" type="datetimeFigureOut">
              <a:rPr lang="pl-PL" smtClean="0"/>
              <a:t>28.10.2020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0056286-174D-479D-8E0B-D5D743D28074}" type="slidenum">
              <a:rPr lang="pl-PL" smtClean="0"/>
              <a:t>‹#›</a:t>
            </a:fld>
            <a:endParaRPr lang="pl-PL"/>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32ACA-D8C3-455A-98F6-79BCB8293BBB}" type="datetimeFigureOut">
              <a:rPr lang="pl-PL" smtClean="0"/>
              <a:t>28.10.2020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0056286-174D-479D-8E0B-D5D743D28074}" type="slidenum">
              <a:rPr lang="pl-PL" smtClean="0"/>
              <a:t>‹#›</a:t>
            </a:fld>
            <a:endParaRPr lang="pl-PL"/>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pl-PL" smtClean="0"/>
              <a:t>Kliknij, aby edytować styl</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a:xfrm rot="60000">
            <a:off x="6341698" y="5885672"/>
            <a:ext cx="1213821" cy="365125"/>
          </a:xfrm>
        </p:spPr>
        <p:txBody>
          <a:bodyPr/>
          <a:lstStyle/>
          <a:p>
            <a:fld id="{15A32ACA-D8C3-455A-98F6-79BCB8293BBB}" type="datetimeFigureOut">
              <a:rPr lang="pl-PL" smtClean="0"/>
              <a:t>28.10.2020</a:t>
            </a:fld>
            <a:endParaRPr lang="pl-PL"/>
          </a:p>
        </p:txBody>
      </p:sp>
      <p:sp>
        <p:nvSpPr>
          <p:cNvPr id="6" name="Footer Placeholder 5"/>
          <p:cNvSpPr>
            <a:spLocks noGrp="1"/>
          </p:cNvSpPr>
          <p:nvPr>
            <p:ph type="ftr" sz="quarter" idx="11"/>
          </p:nvPr>
        </p:nvSpPr>
        <p:spPr>
          <a:xfrm rot="-60000">
            <a:off x="914554" y="5829261"/>
            <a:ext cx="3522607" cy="365125"/>
          </a:xfrm>
        </p:spPr>
        <p:txBody>
          <a:bodyPr/>
          <a:lstStyle/>
          <a:p>
            <a:endParaRPr lang="pl-PL"/>
          </a:p>
        </p:txBody>
      </p:sp>
      <p:sp>
        <p:nvSpPr>
          <p:cNvPr id="7" name="Slide Number Placeholder 6"/>
          <p:cNvSpPr>
            <a:spLocks noGrp="1"/>
          </p:cNvSpPr>
          <p:nvPr>
            <p:ph type="sldNum" sz="quarter" idx="12"/>
          </p:nvPr>
        </p:nvSpPr>
        <p:spPr>
          <a:xfrm rot="60000">
            <a:off x="7557313" y="5896961"/>
            <a:ext cx="554023" cy="365125"/>
          </a:xfrm>
        </p:spPr>
        <p:txBody>
          <a:bodyPr/>
          <a:lstStyle/>
          <a:p>
            <a:fld id="{60056286-174D-479D-8E0B-D5D743D28074}" type="slidenum">
              <a:rPr lang="pl-PL" smtClean="0"/>
              <a:t>‹#›</a:t>
            </a:fld>
            <a:endParaRPr lang="pl-PL"/>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pl-PL" smtClean="0"/>
              <a:t>Kliknij, aby edytować styl</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a:xfrm rot="60000">
            <a:off x="6345936" y="5888737"/>
            <a:ext cx="1213821" cy="365125"/>
          </a:xfrm>
        </p:spPr>
        <p:txBody>
          <a:bodyPr/>
          <a:lstStyle/>
          <a:p>
            <a:fld id="{15A32ACA-D8C3-455A-98F6-79BCB8293BBB}" type="datetimeFigureOut">
              <a:rPr lang="pl-PL" smtClean="0"/>
              <a:t>28.10.2020</a:t>
            </a:fld>
            <a:endParaRPr lang="pl-PL"/>
          </a:p>
        </p:txBody>
      </p:sp>
      <p:sp>
        <p:nvSpPr>
          <p:cNvPr id="6" name="Footer Placeholder 5"/>
          <p:cNvSpPr>
            <a:spLocks noGrp="1"/>
          </p:cNvSpPr>
          <p:nvPr>
            <p:ph type="ftr" sz="quarter" idx="11"/>
          </p:nvPr>
        </p:nvSpPr>
        <p:spPr>
          <a:xfrm rot="-60000">
            <a:off x="914569" y="5831037"/>
            <a:ext cx="3319043" cy="365125"/>
          </a:xfrm>
        </p:spPr>
        <p:txBody>
          <a:bodyPr/>
          <a:lstStyle/>
          <a:p>
            <a:endParaRPr lang="pl-PL"/>
          </a:p>
        </p:txBody>
      </p:sp>
      <p:sp>
        <p:nvSpPr>
          <p:cNvPr id="7" name="Slide Number Placeholder 6"/>
          <p:cNvSpPr>
            <a:spLocks noGrp="1"/>
          </p:cNvSpPr>
          <p:nvPr>
            <p:ph type="sldNum" sz="quarter" idx="12"/>
          </p:nvPr>
        </p:nvSpPr>
        <p:spPr>
          <a:xfrm rot="60000">
            <a:off x="7562089" y="5900026"/>
            <a:ext cx="554023" cy="365125"/>
          </a:xfrm>
        </p:spPr>
        <p:txBody>
          <a:bodyPr/>
          <a:lstStyle/>
          <a:p>
            <a:fld id="{60056286-174D-479D-8E0B-D5D743D28074}" type="slidenum">
              <a:rPr lang="pl-PL" smtClean="0"/>
              <a:t>‹#›</a:t>
            </a:fld>
            <a:endParaRPr lang="pl-PL"/>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5A32ACA-D8C3-455A-98F6-79BCB8293BBB}" type="datetimeFigureOut">
              <a:rPr lang="pl-PL" smtClean="0"/>
              <a:t>28.10.2020</a:t>
            </a:fld>
            <a:endParaRPr lang="pl-PL"/>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pl-PL"/>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0056286-174D-479D-8E0B-D5D743D28074}"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spd="slow">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b="1" dirty="0" smtClean="0"/>
              <a:t>„Szkoła pamięta”-</a:t>
            </a:r>
            <a:br>
              <a:rPr lang="pl-PL" b="1" dirty="0" smtClean="0"/>
            </a:br>
            <a:r>
              <a:rPr lang="pl-PL" b="1" dirty="0" smtClean="0"/>
              <a:t>Jan Bytnar</a:t>
            </a:r>
            <a:br>
              <a:rPr lang="pl-PL" b="1" dirty="0" smtClean="0"/>
            </a:br>
            <a:endParaRPr lang="pl-PL" dirty="0"/>
          </a:p>
        </p:txBody>
      </p:sp>
      <p:sp>
        <p:nvSpPr>
          <p:cNvPr id="3" name="Podtytuł 2"/>
          <p:cNvSpPr>
            <a:spLocks noGrp="1"/>
          </p:cNvSpPr>
          <p:nvPr>
            <p:ph type="subTitle" idx="1"/>
          </p:nvPr>
        </p:nvSpPr>
        <p:spPr/>
        <p:txBody>
          <a:bodyPr/>
          <a:lstStyle/>
          <a:p>
            <a:r>
              <a:rPr lang="pl-PL" dirty="0" smtClean="0"/>
              <a:t>Ola </a:t>
            </a:r>
            <a:r>
              <a:rPr lang="pl-PL" dirty="0" err="1" smtClean="0"/>
              <a:t>Łasek</a:t>
            </a:r>
            <a:r>
              <a:rPr lang="pl-PL" dirty="0" smtClean="0"/>
              <a:t> </a:t>
            </a:r>
            <a:r>
              <a:rPr lang="pl-PL" dirty="0" err="1" smtClean="0"/>
              <a:t>Kl.VII</a:t>
            </a:r>
            <a:endParaRPr lang="pl-PL" dirty="0"/>
          </a:p>
        </p:txBody>
      </p:sp>
    </p:spTree>
    <p:extLst>
      <p:ext uri="{BB962C8B-B14F-4D97-AF65-F5344CB8AC3E}">
        <p14:creationId xmlns:p14="http://schemas.microsoft.com/office/powerpoint/2010/main" val="4235766884"/>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Konspiracja</a:t>
            </a:r>
            <a:br>
              <a:rPr lang="pl-PL" b="1" dirty="0"/>
            </a:b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a:t>W październiku 1939 wraz z grupą przyjaciół (m.in. Tadeuszem Zawadzkim i Aleksym Dawidowskim) przystąpił do lewicowej Polskiej Ludowej Akcji Niepodległościowej (PLAN), w której działał do końca grudnia tego samego </a:t>
            </a:r>
            <a:r>
              <a:rPr lang="pl-PL" dirty="0" smtClean="0"/>
              <a:t>roku. </a:t>
            </a:r>
            <a:r>
              <a:rPr lang="pl-PL" dirty="0"/>
              <a:t>Był jednym z pomysłodawców i wykonawców karteczek </a:t>
            </a:r>
            <a:r>
              <a:rPr lang="pl-PL" i="1" dirty="0"/>
              <a:t>Komendant Piłsudski powiedziałby: a my was w d... mamy</a:t>
            </a:r>
            <a:r>
              <a:rPr lang="pl-PL" dirty="0"/>
              <a:t>, naklejanych w listopadzie 1939 na niemieckich </a:t>
            </a:r>
            <a:r>
              <a:rPr lang="pl-PL" dirty="0" err="1"/>
              <a:t>obwieszczeniach</a:t>
            </a:r>
            <a:r>
              <a:rPr lang="pl-PL" dirty="0"/>
              <a:t> o utworzeniu Generalnego </a:t>
            </a:r>
            <a:r>
              <a:rPr lang="pl-PL" dirty="0" smtClean="0"/>
              <a:t>Gubernatorstwa. </a:t>
            </a:r>
            <a:r>
              <a:rPr lang="pl-PL" dirty="0"/>
              <a:t>Po rozbiciu PLAN-u przez Gestapo w styczniu 1940 wyjechał na kilka tygodni do dziadków do Kolbuszowej, gdzie współpracował z założycielami organizacji konspiracyjnej „Odwet</a:t>
            </a:r>
            <a:r>
              <a:rPr lang="pl-PL" dirty="0" smtClean="0"/>
              <a:t>”. </a:t>
            </a:r>
            <a:endParaRPr lang="pl-PL" dirty="0"/>
          </a:p>
        </p:txBody>
      </p:sp>
    </p:spTree>
    <p:extLst>
      <p:ext uri="{BB962C8B-B14F-4D97-AF65-F5344CB8AC3E}">
        <p14:creationId xmlns:p14="http://schemas.microsoft.com/office/powerpoint/2010/main" val="3575943025"/>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Konspiracja</a:t>
            </a:r>
            <a:br>
              <a:rPr lang="pl-PL" b="1" dirty="0"/>
            </a:b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a:t>Do czerwca 1940 pełnił funkcję łącznika w komórce więziennej Związku Walki Zbrojnej kierowanej przez Kazimierza </a:t>
            </a:r>
            <a:r>
              <a:rPr lang="pl-PL" dirty="0" smtClean="0"/>
              <a:t>Gorzkowskiego. </a:t>
            </a:r>
            <a:r>
              <a:rPr lang="pl-PL" dirty="0"/>
              <a:t>Został łącznikiem dostarczającym grypsy od osób uwięzionych na </a:t>
            </a:r>
            <a:r>
              <a:rPr lang="pl-PL" dirty="0" smtClean="0"/>
              <a:t>Pawiaku </a:t>
            </a:r>
            <a:r>
              <a:rPr lang="pl-PL" dirty="0"/>
              <a:t>d marca 1941 był członkiem Szarych </a:t>
            </a:r>
            <a:r>
              <a:rPr lang="pl-PL" dirty="0" smtClean="0"/>
              <a:t>Szeregów</a:t>
            </a:r>
            <a:r>
              <a:rPr lang="pl-PL" baseline="30000" dirty="0" smtClean="0"/>
              <a:t>.</a:t>
            </a:r>
            <a:r>
              <a:rPr lang="pl-PL" dirty="0" smtClean="0"/>
              <a:t> </a:t>
            </a:r>
            <a:r>
              <a:rPr lang="pl-PL" dirty="0"/>
              <a:t>Od lata do listopada 1941 dowodził hufcem „Ochota” w Okręgu „Południe” Szarych Szeregów, angażując się jednocześnie w akcje małego sabotażu „</a:t>
            </a:r>
            <a:r>
              <a:rPr lang="pl-PL" dirty="0" smtClean="0"/>
              <a:t>Wawra”, </a:t>
            </a:r>
            <a:r>
              <a:rPr lang="pl-PL" dirty="0"/>
              <a:t>do którego wraz z całym Okręgiem „Południe” Chorągwi Warszawskiej wszedł jego </a:t>
            </a:r>
            <a:r>
              <a:rPr lang="pl-PL" dirty="0" smtClean="0"/>
              <a:t>hufiec. </a:t>
            </a:r>
            <a:r>
              <a:rPr lang="pl-PL" dirty="0"/>
              <a:t>Przyrzeczenie szaroszeregowe i następnie „wawerskie” złożył wraz kolegami przed Stefanem Mirowskim wiosną 1941 na terenie Politechniki </a:t>
            </a:r>
            <a:r>
              <a:rPr lang="pl-PL" dirty="0" smtClean="0"/>
              <a:t>Warszawskiej. </a:t>
            </a:r>
            <a:endParaRPr lang="pl-PL" dirty="0"/>
          </a:p>
        </p:txBody>
      </p:sp>
    </p:spTree>
    <p:extLst>
      <p:ext uri="{BB962C8B-B14F-4D97-AF65-F5344CB8AC3E}">
        <p14:creationId xmlns:p14="http://schemas.microsoft.com/office/powerpoint/2010/main" val="1771729957"/>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Konspiracja</a:t>
            </a:r>
            <a:br>
              <a:rPr lang="pl-PL" b="1" dirty="0"/>
            </a:b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a:t>W „Wawrze” przeprowadził kilka akcji </a:t>
            </a:r>
            <a:r>
              <a:rPr lang="pl-PL" dirty="0" err="1"/>
              <a:t>małosabotażowych</a:t>
            </a:r>
            <a:r>
              <a:rPr lang="pl-PL" dirty="0"/>
              <a:t>, w prasie konspiracyjnej określanych jako brawurowe, m.in. zerwał wielką hitlerowską flagę z gmachu warszawskiej </a:t>
            </a:r>
            <a:r>
              <a:rPr lang="pl-PL" dirty="0" smtClean="0"/>
              <a:t>Zachęty </a:t>
            </a:r>
            <a:r>
              <a:rPr lang="pl-PL" dirty="0"/>
              <a:t>(1 października 1942 w gmachu otwarto </a:t>
            </a:r>
            <a:r>
              <a:rPr lang="pl-PL" i="1" dirty="0" err="1"/>
              <a:t>Haus</a:t>
            </a:r>
            <a:r>
              <a:rPr lang="pl-PL" i="1" dirty="0"/>
              <a:t> der </a:t>
            </a:r>
            <a:r>
              <a:rPr lang="pl-PL" i="1" dirty="0" err="1"/>
              <a:t>Deutschen</a:t>
            </a:r>
            <a:r>
              <a:rPr lang="pl-PL" i="1" dirty="0"/>
              <a:t> Kultur</a:t>
            </a:r>
            <a:r>
              <a:rPr lang="pl-PL" dirty="0"/>
              <a:t>, Dom Kultury Niemieckiej</a:t>
            </a:r>
            <a:r>
              <a:rPr lang="pl-PL" dirty="0" smtClean="0"/>
              <a:t>) </a:t>
            </a:r>
            <a:r>
              <a:rPr lang="pl-PL" dirty="0"/>
              <a:t>oraz namalował symbol Polski </a:t>
            </a:r>
            <a:r>
              <a:rPr lang="pl-PL" dirty="0" smtClean="0"/>
              <a:t>Walczącej </a:t>
            </a:r>
            <a:r>
              <a:rPr lang="pl-PL" dirty="0"/>
              <a:t>(tzw. kotwicę) na pomniku Lotnika znajdującym się na placu Unii </a:t>
            </a:r>
            <a:r>
              <a:rPr lang="pl-PL" dirty="0" smtClean="0"/>
              <a:t>Lubelskiej. </a:t>
            </a:r>
            <a:r>
              <a:rPr lang="pl-PL" dirty="0"/>
              <a:t>Bytnar wykonał napis za pomocą własnoręcznie skonstruowanego przyrządu, nazwanego później „wiecznym piórem</a:t>
            </a:r>
            <a:r>
              <a:rPr lang="pl-PL" dirty="0" smtClean="0"/>
              <a:t>”. </a:t>
            </a:r>
            <a:endParaRPr lang="pl-PL" dirty="0"/>
          </a:p>
        </p:txBody>
      </p:sp>
    </p:spTree>
    <p:extLst>
      <p:ext uri="{BB962C8B-B14F-4D97-AF65-F5344CB8AC3E}">
        <p14:creationId xmlns:p14="http://schemas.microsoft.com/office/powerpoint/2010/main" val="3353543214"/>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Konspiracja</a:t>
            </a:r>
            <a:br>
              <a:rPr lang="pl-PL" b="1" dirty="0"/>
            </a:b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a:t>Osadzony na długim składanym kiju blaszany pojemnik z farbą z bocznym otworem zakończonym rurką z knotem umożliwiał pisanie farbą grubych i wielkich liter na wysokości nawet czterech </a:t>
            </a:r>
            <a:r>
              <a:rPr lang="pl-PL" dirty="0" smtClean="0"/>
              <a:t>metrów. </a:t>
            </a:r>
            <a:r>
              <a:rPr lang="pl-PL" dirty="0"/>
              <a:t>Pomysłowy przyrząd, który był na tyle niewielki, że dawał się łatwo ukryć pod marynarką, był później wielokrotnie używany w akcjach małego </a:t>
            </a:r>
            <a:r>
              <a:rPr lang="pl-PL" dirty="0" smtClean="0"/>
              <a:t>sabotażu. </a:t>
            </a:r>
            <a:r>
              <a:rPr lang="pl-PL" dirty="0"/>
              <a:t>25 kwietnia 1942 przerobił napis „Jedź z nami do Niemiec!!” na szyldzie na głównym biurze werbunkowym </a:t>
            </a:r>
            <a:r>
              <a:rPr lang="pl-PL" i="1" dirty="0" err="1"/>
              <a:t>Arbeitsamtu</a:t>
            </a:r>
            <a:r>
              <a:rPr lang="pl-PL" dirty="0"/>
              <a:t> (urzędu pracy) przy ul. Nowy Świat 68 na „Jedźcie sami do Niemiec</a:t>
            </a:r>
            <a:r>
              <a:rPr lang="pl-PL" dirty="0" smtClean="0"/>
              <a:t>!!”. </a:t>
            </a:r>
            <a:r>
              <a:rPr lang="pl-PL" dirty="0"/>
              <a:t>Za czyny te groziła wówczas kara </a:t>
            </a:r>
            <a:r>
              <a:rPr lang="pl-PL" dirty="0" smtClean="0"/>
              <a:t>śmierci.</a:t>
            </a:r>
            <a:endParaRPr lang="pl-PL" dirty="0"/>
          </a:p>
          <a:p>
            <a:endParaRPr lang="pl-PL" dirty="0"/>
          </a:p>
        </p:txBody>
      </p:sp>
    </p:spTree>
    <p:extLst>
      <p:ext uri="{BB962C8B-B14F-4D97-AF65-F5344CB8AC3E}">
        <p14:creationId xmlns:p14="http://schemas.microsoft.com/office/powerpoint/2010/main" val="1514650937"/>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Konspiracja</a:t>
            </a:r>
            <a:br>
              <a:rPr lang="pl-PL" b="1" dirty="0"/>
            </a:b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a:t>Łącznie wziął udział w ok. 70 akcjach „wawerskich</a:t>
            </a:r>
            <a:r>
              <a:rPr lang="pl-PL" dirty="0" smtClean="0"/>
              <a:t>”. </a:t>
            </a:r>
            <a:r>
              <a:rPr lang="pl-PL" dirty="0"/>
              <a:t>Wśród nich były m.in. „gazowanie” kin, dekorowanie miasta biało-czerwonymi flagami w dniach świąt narodowych, a także działania wymierzone w niemieckie sklepy. W jednej z takich akcji w czasie największego ruchu klientów wrzucił (razem z Tadeuszem Zawadzkim) probówkę z gazem do sklepu wędliniarskiego </a:t>
            </a:r>
            <a:r>
              <a:rPr lang="pl-PL" dirty="0" err="1"/>
              <a:t>Wohlfartha</a:t>
            </a:r>
            <a:r>
              <a:rPr lang="pl-PL" dirty="0"/>
              <a:t> na Nowym Świecie, zamykając następnie lokal od zewnątrz na </a:t>
            </a:r>
            <a:r>
              <a:rPr lang="pl-PL" dirty="0" smtClean="0"/>
              <a:t>kłódkę. </a:t>
            </a:r>
            <a:endParaRPr lang="pl-PL" dirty="0"/>
          </a:p>
        </p:txBody>
      </p:sp>
    </p:spTree>
    <p:extLst>
      <p:ext uri="{BB962C8B-B14F-4D97-AF65-F5344CB8AC3E}">
        <p14:creationId xmlns:p14="http://schemas.microsoft.com/office/powerpoint/2010/main" val="2095912728"/>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Konspiracja</a:t>
            </a:r>
            <a:br>
              <a:rPr lang="pl-PL" b="1" dirty="0"/>
            </a:br>
            <a:endParaRPr lang="pl-PL" dirty="0"/>
          </a:p>
        </p:txBody>
      </p:sp>
      <p:sp>
        <p:nvSpPr>
          <p:cNvPr id="3" name="Symbol zastępczy zawartości 2"/>
          <p:cNvSpPr>
            <a:spLocks noGrp="1"/>
          </p:cNvSpPr>
          <p:nvPr>
            <p:ph idx="1"/>
          </p:nvPr>
        </p:nvSpPr>
        <p:spPr/>
        <p:txBody>
          <a:bodyPr/>
          <a:lstStyle/>
          <a:p>
            <a:r>
              <a:rPr lang="pl-PL" dirty="0"/>
              <a:t>Od września 1941 do czerwca 1942 był uczestnikiem tajnych kursów w Państwowej Wyższej Szkole Budowy Maszyn i Elektrotechniki im. H. Wawelberga i S. </a:t>
            </a:r>
            <a:r>
              <a:rPr lang="pl-PL" dirty="0" err="1" smtClean="0"/>
              <a:t>Rotwanda</a:t>
            </a:r>
            <a:r>
              <a:rPr lang="pl-PL" dirty="0" smtClean="0"/>
              <a:t>. </a:t>
            </a:r>
            <a:r>
              <a:rPr lang="pl-PL" dirty="0"/>
              <a:t>Później intensywnie kształcił się samodzielnie, m.in. jak napisał w swojej relacji w kwietniu 1943 Tadeusz Zawadzki „Zośka”, jego przyjaciel „z uporem maniaka” uczył się języka </a:t>
            </a:r>
            <a:r>
              <a:rPr lang="pl-PL" dirty="0" smtClean="0"/>
              <a:t>angielskiego. </a:t>
            </a:r>
            <a:endParaRPr lang="pl-PL" dirty="0"/>
          </a:p>
        </p:txBody>
      </p:sp>
    </p:spTree>
    <p:extLst>
      <p:ext uri="{BB962C8B-B14F-4D97-AF65-F5344CB8AC3E}">
        <p14:creationId xmlns:p14="http://schemas.microsoft.com/office/powerpoint/2010/main" val="3595656698"/>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Konspiracja</a:t>
            </a:r>
            <a:br>
              <a:rPr lang="pl-PL" b="1" dirty="0"/>
            </a:br>
            <a:endParaRPr lang="pl-PL" dirty="0"/>
          </a:p>
        </p:txBody>
      </p:sp>
      <p:sp>
        <p:nvSpPr>
          <p:cNvPr id="3" name="Symbol zastępczy zawartości 2"/>
          <p:cNvSpPr>
            <a:spLocks noGrp="1"/>
          </p:cNvSpPr>
          <p:nvPr>
            <p:ph idx="1"/>
          </p:nvPr>
        </p:nvSpPr>
        <p:spPr/>
        <p:txBody>
          <a:bodyPr/>
          <a:lstStyle/>
          <a:p>
            <a:r>
              <a:rPr lang="pl-PL" dirty="0"/>
              <a:t>Wiosną 1942, po odbyciu pierwszego w Szarych Szeregach tajnego kursu instruktorskiego (tzw. Szkoły za lasem), otrzymał stopień </a:t>
            </a:r>
            <a:r>
              <a:rPr lang="pl-PL" dirty="0" smtClean="0"/>
              <a:t>podharcmistrza. </a:t>
            </a:r>
            <a:r>
              <a:rPr lang="pl-PL" dirty="0"/>
              <a:t>Po ukończeniu w styczniu 1943 Szkoły Podchorążych Piechoty Rezerwy „</a:t>
            </a:r>
            <a:r>
              <a:rPr lang="pl-PL" dirty="0" err="1"/>
              <a:t>Agricola</a:t>
            </a:r>
            <a:r>
              <a:rPr lang="pl-PL" dirty="0"/>
              <a:t>” został mianowany kapralem </a:t>
            </a:r>
            <a:r>
              <a:rPr lang="pl-PL" dirty="0" smtClean="0"/>
              <a:t>podchorążym. </a:t>
            </a:r>
            <a:endParaRPr lang="pl-PL" dirty="0"/>
          </a:p>
        </p:txBody>
      </p:sp>
    </p:spTree>
    <p:extLst>
      <p:ext uri="{BB962C8B-B14F-4D97-AF65-F5344CB8AC3E}">
        <p14:creationId xmlns:p14="http://schemas.microsoft.com/office/powerpoint/2010/main" val="3395848608"/>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Konspiracja</a:t>
            </a:r>
            <a:br>
              <a:rPr lang="pl-PL" b="1" dirty="0"/>
            </a:b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a:t>W listopadzie 1942, po utworzeniu w strukturach Kedywu Komendy Głównej AK Grup Szturmowych Szarych Szeregów, objął dowództwo hufca „Południe” (pluton „Sad” – od słów „sabotaż” i „dywersja” – w Oddziale Specjalnym „Jerzy</a:t>
            </a:r>
            <a:r>
              <a:rPr lang="pl-PL" dirty="0" smtClean="0"/>
              <a:t>”). </a:t>
            </a:r>
            <a:r>
              <a:rPr lang="pl-PL" dirty="0"/>
              <a:t>W nocy z 31 grudnia 1942 na 1 stycznia 1943 był odpowiedzialny za ubezpieczenie w czasie akcji Wieniec II pod Kraśnikiem, podczas której wysadzono tory kolejowe na trasie wykorzystywanej do zaopatrywania wojsk niemieckich na froncie wschodnim. Była to pierwsza akcja warszawskich Grup Szturmowych, która oprócz celu militarnego miała także sprawdzić przygotowanie bojowe </a:t>
            </a:r>
            <a:r>
              <a:rPr lang="pl-PL" dirty="0" smtClean="0"/>
              <a:t>harcerzy. </a:t>
            </a:r>
            <a:endParaRPr lang="pl-PL" dirty="0"/>
          </a:p>
        </p:txBody>
      </p:sp>
    </p:spTree>
    <p:extLst>
      <p:ext uri="{BB962C8B-B14F-4D97-AF65-F5344CB8AC3E}">
        <p14:creationId xmlns:p14="http://schemas.microsoft.com/office/powerpoint/2010/main" val="2931338419"/>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Konspiracja</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a:t>18 stycznia 1943 Bytnar zastrzelił niemieckiego urzędnika Ernsta Marona podczas akcji rozbrojeniowej na ul. Emilii </a:t>
            </a:r>
            <a:r>
              <a:rPr lang="pl-PL" dirty="0" smtClean="0"/>
              <a:t>Plater. </a:t>
            </a:r>
            <a:r>
              <a:rPr lang="pl-PL" dirty="0"/>
              <a:t>2 lutego 1943 był dowódcą ubezpieczenia podczas ewakuacji materiałów z opieczętowanego przez Gestapo mieszkania rodziny Błońskich przy ul. Brackiej 23 i został ranny w udo w czasie starcia z przybyłym na miejsce patrolem policji </a:t>
            </a:r>
            <a:r>
              <a:rPr lang="pl-PL" dirty="0" smtClean="0"/>
              <a:t>granatowej. </a:t>
            </a:r>
            <a:r>
              <a:rPr lang="pl-PL" dirty="0"/>
              <a:t>Przez kilka dni leżał w mieszkaniu rodziców Danuty Rudnickiej na ul. Zwrotniczej, a następnie w mieszkaniu rodziny Zawadzkich we wchodzącym w skład zespołu budynków Politechniki Warszawskiej tzw. Domu Profesorów przy ul. </a:t>
            </a:r>
            <a:r>
              <a:rPr lang="pl-PL" dirty="0" smtClean="0"/>
              <a:t>Koszykowej </a:t>
            </a:r>
            <a:r>
              <a:rPr lang="pl-PL" dirty="0"/>
              <a:t>75, gdzie opiekował się nim Tadeusz </a:t>
            </a:r>
            <a:r>
              <a:rPr lang="pl-PL" dirty="0" smtClean="0"/>
              <a:t>Zawadzki. </a:t>
            </a:r>
            <a:endParaRPr lang="pl-PL" dirty="0"/>
          </a:p>
        </p:txBody>
      </p:sp>
    </p:spTree>
    <p:extLst>
      <p:ext uri="{BB962C8B-B14F-4D97-AF65-F5344CB8AC3E}">
        <p14:creationId xmlns:p14="http://schemas.microsoft.com/office/powerpoint/2010/main" val="1876121658"/>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Aresztowanie i </a:t>
            </a:r>
            <a:r>
              <a:rPr lang="pl-PL" b="1" dirty="0" smtClean="0"/>
              <a:t>śmierć</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a:t>Został aresztowany razem z ojcem przez funkcjonariuszy Gestapo o godz. 4:30 rano we wtorek 23 marca 1943 w mieszkaniu Bytnarów przy al. Niepodległości </a:t>
            </a:r>
            <a:r>
              <a:rPr lang="pl-PL" dirty="0" smtClean="0"/>
              <a:t>159. </a:t>
            </a:r>
            <a:r>
              <a:rPr lang="pl-PL" dirty="0"/>
              <a:t>Zatrzymanie było prawdopodobnie spowodowane znalezieniem u aresztowanego 19 marca dowódcy Hufca „Praga” warszawskich Grup Szturmowych Henryka Ostrowskiego notatki zawierającej adres </a:t>
            </a:r>
            <a:r>
              <a:rPr lang="pl-PL" dirty="0" smtClean="0"/>
              <a:t>Bytnara. </a:t>
            </a:r>
            <a:r>
              <a:rPr lang="pl-PL" dirty="0"/>
              <a:t>W chwili aresztowania poza domem przebywały jego matka oraz młodsza siostra </a:t>
            </a:r>
            <a:r>
              <a:rPr lang="pl-PL" dirty="0" smtClean="0"/>
              <a:t>Danuta. </a:t>
            </a:r>
            <a:endParaRPr lang="pl-PL" dirty="0"/>
          </a:p>
        </p:txBody>
      </p:sp>
    </p:spTree>
    <p:extLst>
      <p:ext uri="{BB962C8B-B14F-4D97-AF65-F5344CB8AC3E}">
        <p14:creationId xmlns:p14="http://schemas.microsoft.com/office/powerpoint/2010/main" val="2986813068"/>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Jan Roman </a:t>
            </a:r>
            <a:r>
              <a:rPr lang="pl-PL" b="1" dirty="0" smtClean="0"/>
              <a:t>Bytnar</a:t>
            </a:r>
            <a:endParaRPr lang="pl-PL" dirty="0"/>
          </a:p>
        </p:txBody>
      </p:sp>
      <p:sp>
        <p:nvSpPr>
          <p:cNvPr id="3" name="Symbol zastępczy zawartości 2"/>
          <p:cNvSpPr>
            <a:spLocks noGrp="1"/>
          </p:cNvSpPr>
          <p:nvPr>
            <p:ph idx="1"/>
          </p:nvPr>
        </p:nvSpPr>
        <p:spPr/>
        <p:txBody>
          <a:bodyPr/>
          <a:lstStyle/>
          <a:p>
            <a:pPr marL="0" indent="0">
              <a:buNone/>
            </a:pPr>
            <a:r>
              <a:rPr lang="pl-PL" b="1" dirty="0"/>
              <a:t>Jan Roman Bytnar</a:t>
            </a:r>
            <a:r>
              <a:rPr lang="pl-PL" dirty="0"/>
              <a:t>, ps. „Rudy”, „Czarny”, „Janek”, „Krokodyl”, „Jan Rudy” (ur. 6 maja 1921 w Kolbuszowej, zm. 30 marca 1943 w Warszawie</a:t>
            </a:r>
            <a:r>
              <a:rPr lang="pl-PL" dirty="0" smtClean="0"/>
              <a:t>) </a:t>
            </a:r>
            <a:r>
              <a:rPr lang="pl-PL" dirty="0"/>
              <a:t>– podharcmistrz, członek Szarych Szeregów, dowódca hufca „Południe” Grup Szturmowych, jeden z bohaterów książki Aleksandra Kamińskiego </a:t>
            </a:r>
            <a:r>
              <a:rPr lang="pl-PL" i="1" dirty="0"/>
              <a:t>Kamienie na szaniec</a:t>
            </a:r>
            <a:r>
              <a:rPr lang="pl-PL" dirty="0"/>
              <a:t>. </a:t>
            </a:r>
          </a:p>
        </p:txBody>
      </p:sp>
    </p:spTree>
    <p:extLst>
      <p:ext uri="{BB962C8B-B14F-4D97-AF65-F5344CB8AC3E}">
        <p14:creationId xmlns:p14="http://schemas.microsoft.com/office/powerpoint/2010/main" val="4137909225"/>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Aresztowanie i </a:t>
            </a:r>
            <a:r>
              <a:rPr lang="pl-PL" b="1" dirty="0" smtClean="0"/>
              <a:t>śmierć</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a:t>Wraz z ojcem trafił na Pawiak, gdzie bezzwłocznie – w celu jak najszybszego wydobycia informacji – rozpoczęło się jego przesłuchanie. Jeszcze tego samego dnia został przewieziony do warszawskiej siedziby Gestapo przy alei </a:t>
            </a:r>
            <a:r>
              <a:rPr lang="pl-PL" dirty="0" err="1"/>
              <a:t>J.Ch</a:t>
            </a:r>
            <a:r>
              <a:rPr lang="pl-PL" dirty="0"/>
              <a:t>. Szucha </a:t>
            </a:r>
            <a:r>
              <a:rPr lang="pl-PL" dirty="0" smtClean="0"/>
              <a:t>25. </a:t>
            </a:r>
            <a:r>
              <a:rPr lang="pl-PL" dirty="0"/>
              <a:t>Równolegle trwała rewizja w mieszkaniu Bytnarów. W należącej do rodziny piwnicy znaleziono m.in. zerwane niemieckie flagi, konspiracyjną prasę, afisze i ulotki, a także stempel do malowania na murach znaku Polski </a:t>
            </a:r>
            <a:r>
              <a:rPr lang="pl-PL" dirty="0" smtClean="0"/>
              <a:t>Walczącej. </a:t>
            </a:r>
            <a:endParaRPr lang="pl-PL" dirty="0"/>
          </a:p>
        </p:txBody>
      </p:sp>
    </p:spTree>
    <p:extLst>
      <p:ext uri="{BB962C8B-B14F-4D97-AF65-F5344CB8AC3E}">
        <p14:creationId xmlns:p14="http://schemas.microsoft.com/office/powerpoint/2010/main" val="146841920"/>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Aresztowanie i </a:t>
            </a:r>
            <a:r>
              <a:rPr lang="pl-PL" b="1" dirty="0" smtClean="0"/>
              <a:t>śmierć</a:t>
            </a:r>
            <a:endParaRPr lang="pl-PL" dirty="0"/>
          </a:p>
        </p:txBody>
      </p:sp>
      <p:sp>
        <p:nvSpPr>
          <p:cNvPr id="3" name="Symbol zastępczy zawartości 2"/>
          <p:cNvSpPr>
            <a:spLocks noGrp="1"/>
          </p:cNvSpPr>
          <p:nvPr>
            <p:ph idx="1"/>
          </p:nvPr>
        </p:nvSpPr>
        <p:spPr/>
        <p:txBody>
          <a:bodyPr>
            <a:normAutofit lnSpcReduction="10000"/>
          </a:bodyPr>
          <a:lstStyle/>
          <a:p>
            <a:r>
              <a:rPr lang="pl-PL" dirty="0"/>
              <a:t>Podczas śledztwa był bity do utraty </a:t>
            </a:r>
            <a:r>
              <a:rPr lang="pl-PL" dirty="0" smtClean="0"/>
              <a:t>przytomności. </a:t>
            </a:r>
            <a:r>
              <a:rPr lang="pl-PL" dirty="0"/>
              <a:t>Zemdlonego cucono kopaniem w brzuch, między nogi oraz deptaniem rąk. Twarz i głowę ostemplowano znalezionym w czasie rewizji stemplem z „kotwicą</a:t>
            </a:r>
            <a:r>
              <a:rPr lang="pl-PL" dirty="0" smtClean="0"/>
              <a:t>”. </a:t>
            </a:r>
            <a:r>
              <a:rPr lang="pl-PL" dirty="0"/>
              <a:t>Jednak dzięki celowemu nadstawianiu uda pod uderzenia kijem i pejczem Bytnarowi udało się ukryć świeżą bliznę po ranie postrzałowej z akcji na ul. </a:t>
            </a:r>
            <a:r>
              <a:rPr lang="pl-PL" dirty="0" smtClean="0"/>
              <a:t>Brackiej. </a:t>
            </a:r>
            <a:endParaRPr lang="pl-PL" dirty="0"/>
          </a:p>
        </p:txBody>
      </p:sp>
    </p:spTree>
    <p:extLst>
      <p:ext uri="{BB962C8B-B14F-4D97-AF65-F5344CB8AC3E}">
        <p14:creationId xmlns:p14="http://schemas.microsoft.com/office/powerpoint/2010/main" val="3093782193"/>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Aresztowanie i </a:t>
            </a:r>
            <a:r>
              <a:rPr lang="pl-PL" b="1" dirty="0" smtClean="0"/>
              <a:t>śmierć</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a:t>W wyniku okrutnych metod stosowanych przez Niemców podczas śledztwa drugiego dnia po aresztowaniu z ciężkimi obrażeniami ciała i pierwszymi objawami mocznicy trafił do szpitala więziennego na Pawiaku. Ponieważ nie był już w stanie poruszać się o własnych siłach, na kolejne przesłuchanie na Szucha został zabrany na </a:t>
            </a:r>
            <a:r>
              <a:rPr lang="pl-PL" dirty="0" smtClean="0"/>
              <a:t>noszach. </a:t>
            </a:r>
            <a:r>
              <a:rPr lang="pl-PL" dirty="0"/>
              <a:t>Po raz kolejny był tam przesłuchiwany we czwartek 25 </a:t>
            </a:r>
            <a:r>
              <a:rPr lang="pl-PL" dirty="0" smtClean="0"/>
              <a:t>marca. </a:t>
            </a:r>
          </a:p>
          <a:p>
            <a:r>
              <a:rPr lang="pl-PL" dirty="0" smtClean="0"/>
              <a:t>Został </a:t>
            </a:r>
            <a:r>
              <a:rPr lang="pl-PL" dirty="0"/>
              <a:t>odbity przez Grupy Szturmowe w akcji pod Arsenałem w piątek 26 marca 1943 podczas przewożenia po przesłuchaniu z siedziby Gestapo w al. Szucha na </a:t>
            </a:r>
            <a:r>
              <a:rPr lang="pl-PL" dirty="0" smtClean="0"/>
              <a:t>Pawiak. </a:t>
            </a:r>
            <a:endParaRPr lang="pl-PL" dirty="0"/>
          </a:p>
        </p:txBody>
      </p:sp>
    </p:spTree>
    <p:extLst>
      <p:ext uri="{BB962C8B-B14F-4D97-AF65-F5344CB8AC3E}">
        <p14:creationId xmlns:p14="http://schemas.microsoft.com/office/powerpoint/2010/main" val="1177685725"/>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Tadeusz Zawadzki tak opisał stan uwolnionego </a:t>
            </a:r>
            <a:r>
              <a:rPr lang="pl-PL" dirty="0" smtClean="0"/>
              <a:t>Bytnara: </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smtClean="0"/>
              <a:t>,,Gdy </a:t>
            </a:r>
            <a:r>
              <a:rPr lang="pl-PL" dirty="0"/>
              <a:t>wszyscy więźniowie wysypali się na ulicę, z głębi wozu ukazał się Janek, gramoląc się na czworakach przez ławki. Ogolona głowa, twarz zielono-żółta, zapadnięte policzki, olbrzymi siniec pod okiem, sine uszy. Wielkie oczy szeroko rozwarte, patrzące na nas. Porwaliśmy go na ręce. Każde dotknięcie go przez nas wywoływało krzyk bólu. Na ramionach dowlekliśmy go do samochodu, wsadzili obok rannego Tadeusza i jazda (...). Z trudem wynieśliśmy go z samochodu na łóżko, nie można go było dotknąć w żadną część ciała. Rozebraliśmy go i przykryli (...). Całe ciało od pasa w dół miał koloru jak b. silnie opalone i spuchnięte, w wielu miejscach strupy i zakrzepła krew. Nie było widać sińców, całe ciało było równomiernie rozbite. Po chwili powiedział nam, że nie jadł od poniedziałku, daliśmy sucharki i herbatę, ale jeść nie bardzo </a:t>
            </a:r>
            <a:r>
              <a:rPr lang="pl-PL" dirty="0" smtClean="0"/>
              <a:t>mógł’’. </a:t>
            </a:r>
            <a:endParaRPr lang="pl-PL" dirty="0"/>
          </a:p>
        </p:txBody>
      </p:sp>
    </p:spTree>
    <p:extLst>
      <p:ext uri="{BB962C8B-B14F-4D97-AF65-F5344CB8AC3E}">
        <p14:creationId xmlns:p14="http://schemas.microsoft.com/office/powerpoint/2010/main" val="3666332715"/>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Aresztowanie i śmierć</a:t>
            </a:r>
            <a:endParaRPr lang="pl-PL" dirty="0"/>
          </a:p>
        </p:txBody>
      </p:sp>
      <p:sp>
        <p:nvSpPr>
          <p:cNvPr id="3" name="Symbol zastępczy zawartości 2"/>
          <p:cNvSpPr>
            <a:spLocks noGrp="1"/>
          </p:cNvSpPr>
          <p:nvPr>
            <p:ph idx="1"/>
          </p:nvPr>
        </p:nvSpPr>
        <p:spPr/>
        <p:txBody>
          <a:bodyPr>
            <a:normAutofit lnSpcReduction="10000"/>
          </a:bodyPr>
          <a:lstStyle/>
          <a:p>
            <a:r>
              <a:rPr lang="pl-PL" dirty="0"/>
              <a:t>„Rudy” został przewieziony samochodem do punktu sanitarnego, zorganizowanego przy ul. Ursynowskiej 46 na Mokotowie, skąd jeszcze tego samego dnia koledzy przenieśli go do znajdującego się na pierwszym piętrze kamienicy przy ul. Kazimierzowskiej 15 mieszkania Gustawa Wuttke. Stąd w niedzielę 28 marca został przeniesiony po raz kolejny – do mieszkania przy ul. Karłowicza </a:t>
            </a:r>
            <a:r>
              <a:rPr lang="pl-PL" dirty="0" smtClean="0"/>
              <a:t>18. </a:t>
            </a:r>
            <a:endParaRPr lang="pl-PL" dirty="0"/>
          </a:p>
        </p:txBody>
      </p:sp>
    </p:spTree>
    <p:extLst>
      <p:ext uri="{BB962C8B-B14F-4D97-AF65-F5344CB8AC3E}">
        <p14:creationId xmlns:p14="http://schemas.microsoft.com/office/powerpoint/2010/main" val="2981921821"/>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Aresztowanie i śmierć</a:t>
            </a:r>
            <a:endParaRPr lang="pl-PL" dirty="0"/>
          </a:p>
        </p:txBody>
      </p:sp>
      <p:sp>
        <p:nvSpPr>
          <p:cNvPr id="3" name="Symbol zastępczy zawartości 2"/>
          <p:cNvSpPr>
            <a:spLocks noGrp="1"/>
          </p:cNvSpPr>
          <p:nvPr>
            <p:ph idx="1"/>
          </p:nvPr>
        </p:nvSpPr>
        <p:spPr/>
        <p:txBody>
          <a:bodyPr/>
          <a:lstStyle/>
          <a:p>
            <a:r>
              <a:rPr lang="pl-PL" dirty="0"/>
              <a:t>We wtorek 30 marca po południu udało się zorganizować przewiezienie znajdującego się w stanie krytycznym „Rudego” autem Miejskich Zakładów Sanitarnych do Szpitala Wolskiego przy ul. Płockiej </a:t>
            </a:r>
            <a:r>
              <a:rPr lang="pl-PL" dirty="0" smtClean="0"/>
              <a:t>26 </a:t>
            </a:r>
            <a:r>
              <a:rPr lang="pl-PL" dirty="0"/>
              <a:t>(obecnie w budynku mieści się </a:t>
            </a:r>
            <a:r>
              <a:rPr lang="pl-PL" dirty="0" smtClean="0"/>
              <a:t>Instytut </a:t>
            </a:r>
            <a:r>
              <a:rPr lang="pl-PL" dirty="0"/>
              <a:t>Gruźlicy i Chorób Płuc</a:t>
            </a:r>
            <a:r>
              <a:rPr lang="pl-PL" dirty="0" smtClean="0"/>
              <a:t>). </a:t>
            </a:r>
            <a:r>
              <a:rPr lang="pl-PL" dirty="0"/>
              <a:t>Zmarł krótko po przewiezieniu do szpitala, ok. godz. 16:30, w jednej z </a:t>
            </a:r>
            <a:r>
              <a:rPr lang="pl-PL" dirty="0" err="1"/>
              <a:t>sal</a:t>
            </a:r>
            <a:r>
              <a:rPr lang="pl-PL" dirty="0"/>
              <a:t> na pierwszym </a:t>
            </a:r>
            <a:r>
              <a:rPr lang="pl-PL" dirty="0" smtClean="0"/>
              <a:t>piętrze. </a:t>
            </a:r>
            <a:endParaRPr lang="pl-PL" dirty="0"/>
          </a:p>
        </p:txBody>
      </p:sp>
    </p:spTree>
    <p:extLst>
      <p:ext uri="{BB962C8B-B14F-4D97-AF65-F5344CB8AC3E}">
        <p14:creationId xmlns:p14="http://schemas.microsoft.com/office/powerpoint/2010/main" val="3740124295"/>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Aresztowanie i śmierć</a:t>
            </a:r>
            <a:endParaRPr lang="pl-PL" dirty="0"/>
          </a:p>
        </p:txBody>
      </p:sp>
      <p:sp>
        <p:nvSpPr>
          <p:cNvPr id="3" name="Symbol zastępczy zawartości 2"/>
          <p:cNvSpPr>
            <a:spLocks noGrp="1"/>
          </p:cNvSpPr>
          <p:nvPr>
            <p:ph idx="1"/>
          </p:nvPr>
        </p:nvSpPr>
        <p:spPr/>
        <p:txBody>
          <a:bodyPr>
            <a:normAutofit lnSpcReduction="10000"/>
          </a:bodyPr>
          <a:lstStyle/>
          <a:p>
            <a:r>
              <a:rPr lang="pl-PL" dirty="0"/>
              <a:t>Został pochowany 2 kwietnia 1943 pod przybranym nazwiskiem Jana Domańskiego (nazwisko jego drużynowego z „Pomarańczarni”, Lechosława Domańskiego) na warszawskim cmentarzu Wojskowym na Powązkach, w miejscu wybranym przez ojca „Zośki” Józefa </a:t>
            </a:r>
            <a:r>
              <a:rPr lang="pl-PL" dirty="0" smtClean="0"/>
              <a:t>Zawadzkiego. </a:t>
            </a:r>
            <a:r>
              <a:rPr lang="pl-PL" dirty="0"/>
              <a:t>Jego pochówek zapoczątkował kwaterę Harcerskiego Batalionu Armii Krajowej „Zośka”</a:t>
            </a:r>
            <a:r>
              <a:rPr lang="pl-PL" baseline="30000" dirty="0"/>
              <a:t>[22]</a:t>
            </a:r>
            <a:r>
              <a:rPr lang="pl-PL" dirty="0"/>
              <a:t>(kwatera 20A-6-25</a:t>
            </a:r>
            <a:r>
              <a:rPr lang="pl-PL" dirty="0" smtClean="0"/>
              <a:t>). </a:t>
            </a:r>
            <a:endParaRPr lang="pl-PL" dirty="0"/>
          </a:p>
        </p:txBody>
      </p:sp>
    </p:spTree>
    <p:extLst>
      <p:ext uri="{BB962C8B-B14F-4D97-AF65-F5344CB8AC3E}">
        <p14:creationId xmlns:p14="http://schemas.microsoft.com/office/powerpoint/2010/main" val="2391500334"/>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Aresztowanie i śmierć</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a:t>15 sierpnia 1943 pośmiertnie mianowany harcmistrzem, a następnie podporucznikiem, i odznaczony Krzyżem </a:t>
            </a:r>
            <a:r>
              <a:rPr lang="pl-PL" dirty="0" smtClean="0"/>
              <a:t>Walecznych</a:t>
            </a:r>
            <a:r>
              <a:rPr lang="pl-PL" baseline="30000" dirty="0" smtClean="0"/>
              <a:t>.</a:t>
            </a:r>
            <a:r>
              <a:rPr lang="pl-PL" dirty="0" smtClean="0"/>
              <a:t> </a:t>
            </a:r>
            <a:r>
              <a:rPr lang="pl-PL" dirty="0"/>
              <a:t>Pseudonimem Bytnara – „Rudy” – nazwano 2. kompanię harcerskiego batalionu „</a:t>
            </a:r>
            <a:r>
              <a:rPr lang="pl-PL" dirty="0" smtClean="0"/>
              <a:t>Zośka” </a:t>
            </a:r>
            <a:r>
              <a:rPr lang="pl-PL" dirty="0"/>
              <a:t>utworzonego we wrześniu </a:t>
            </a:r>
            <a:r>
              <a:rPr lang="pl-PL" dirty="0" smtClean="0"/>
              <a:t>1943. </a:t>
            </a:r>
            <a:endParaRPr lang="pl-PL" dirty="0"/>
          </a:p>
          <a:p>
            <a:r>
              <a:rPr lang="pl-PL" dirty="0"/>
              <a:t>Aresztowany wraz z nim ojciec zginął w styczniu 1945 podczas ewakuacji obozu koncentracyjnego </a:t>
            </a:r>
            <a:r>
              <a:rPr lang="pl-PL" dirty="0" smtClean="0"/>
              <a:t>Auschwitz-Birkenau. </a:t>
            </a:r>
            <a:endParaRPr lang="pl-PL" dirty="0"/>
          </a:p>
          <a:p>
            <a:r>
              <a:rPr lang="pl-PL" dirty="0"/>
              <a:t>Po wojnie, 4 kwietnia 1946, we wspólnym grobie z „Rudym” spoczął Aleksy Dawidowski, którego w 1943 pochowano na cmentarzu </a:t>
            </a:r>
            <a:r>
              <a:rPr lang="pl-PL" dirty="0" smtClean="0"/>
              <a:t>Powązkowskim pod </a:t>
            </a:r>
            <a:r>
              <a:rPr lang="pl-PL" dirty="0"/>
              <a:t>przybranym nazwiskiem Aleksego </a:t>
            </a:r>
            <a:r>
              <a:rPr lang="pl-PL" dirty="0" smtClean="0"/>
              <a:t>Czerwińskiego. </a:t>
            </a:r>
            <a:endParaRPr lang="pl-PL" dirty="0"/>
          </a:p>
        </p:txBody>
      </p:sp>
    </p:spTree>
    <p:extLst>
      <p:ext uri="{BB962C8B-B14F-4D97-AF65-F5344CB8AC3E}">
        <p14:creationId xmlns:p14="http://schemas.microsoft.com/office/powerpoint/2010/main" val="695490295"/>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Odwet</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a:t>Po uwolnieniu Jan Bytnar i Henryk </a:t>
            </a:r>
            <a:r>
              <a:rPr lang="pl-PL" dirty="0" smtClean="0"/>
              <a:t>Ostrowski </a:t>
            </a:r>
            <a:r>
              <a:rPr lang="pl-PL" dirty="0"/>
              <a:t>przekazali dowodzącemu akcją pod Arsenałem Stanisławowi Broniewskiemu i naczelnikowi Szarych Szeregów Florianowi Marciniakowi informacje na temat przebiegu </a:t>
            </a:r>
            <a:r>
              <a:rPr lang="pl-PL" dirty="0" smtClean="0"/>
              <a:t>śledztwa. </a:t>
            </a:r>
            <a:r>
              <a:rPr lang="pl-PL" dirty="0"/>
              <a:t>Wskazywały one, że najlepiej zorientowanymi w działalności Szarych Szeregów byli prowadzący przesłuchania „Rudego” SS-</a:t>
            </a:r>
            <a:r>
              <a:rPr lang="pl-PL" dirty="0" err="1"/>
              <a:t>Oberscharführer</a:t>
            </a:r>
            <a:r>
              <a:rPr lang="pl-PL" dirty="0"/>
              <a:t> Herbert Schulz i </a:t>
            </a:r>
            <a:r>
              <a:rPr lang="pl-PL" dirty="0" smtClean="0"/>
              <a:t>SS-</a:t>
            </a:r>
            <a:r>
              <a:rPr lang="pl-PL" dirty="0" err="1" smtClean="0"/>
              <a:t>Rottenführer</a:t>
            </a:r>
            <a:r>
              <a:rPr lang="pl-PL" dirty="0" smtClean="0"/>
              <a:t> Ewald Lange. </a:t>
            </a:r>
            <a:r>
              <a:rPr lang="pl-PL" dirty="0"/>
              <a:t>Decyzja o ich likwidacji była nie tylko aktem pomszczenia zakatowanego kolegi, ale również eliminowała dwóch funkcjonariuszy Gestapo posiadających najwięcej informacji o harcerskiej </a:t>
            </a:r>
            <a:r>
              <a:rPr lang="pl-PL" dirty="0" smtClean="0"/>
              <a:t>konspiracji. </a:t>
            </a:r>
            <a:endParaRPr lang="pl-PL" dirty="0"/>
          </a:p>
        </p:txBody>
      </p:sp>
    </p:spTree>
    <p:extLst>
      <p:ext uri="{BB962C8B-B14F-4D97-AF65-F5344CB8AC3E}">
        <p14:creationId xmlns:p14="http://schemas.microsoft.com/office/powerpoint/2010/main" val="824406784"/>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Odwet</a:t>
            </a:r>
            <a:endParaRPr lang="pl-PL" dirty="0"/>
          </a:p>
        </p:txBody>
      </p:sp>
      <p:sp>
        <p:nvSpPr>
          <p:cNvPr id="3" name="Symbol zastępczy zawartości 2"/>
          <p:cNvSpPr>
            <a:spLocks noGrp="1"/>
          </p:cNvSpPr>
          <p:nvPr>
            <p:ph idx="1"/>
          </p:nvPr>
        </p:nvSpPr>
        <p:spPr/>
        <p:txBody>
          <a:bodyPr/>
          <a:lstStyle/>
          <a:p>
            <a:r>
              <a:rPr lang="pl-PL" dirty="0"/>
              <a:t>6 maja 1943 Tadeusz Zawadzki ps. „Zośka” i Sławomir Bittner ps. „Maciek” zastrzelili na ulicy </a:t>
            </a:r>
            <a:r>
              <a:rPr lang="pl-PL" dirty="0" smtClean="0"/>
              <a:t>Polnej </a:t>
            </a:r>
            <a:r>
              <a:rPr lang="pl-PL" dirty="0"/>
              <a:t>przy Mokotowskiej Herberta </a:t>
            </a:r>
            <a:r>
              <a:rPr lang="pl-PL" dirty="0" smtClean="0"/>
              <a:t>Schulza. </a:t>
            </a:r>
            <a:r>
              <a:rPr lang="pl-PL" dirty="0"/>
              <a:t>22 maja na rogu ulicy Wiejskiej i placu Trzech Krzyży ppor. Andrzej Góral ps. „Tomasz” (według innego źródła byli to Jerzy Zapadko „Mirski” i Kazimierz </a:t>
            </a:r>
            <a:r>
              <a:rPr lang="pl-PL" dirty="0" err="1"/>
              <a:t>Kardaś</a:t>
            </a:r>
            <a:r>
              <a:rPr lang="pl-PL" dirty="0"/>
              <a:t> „Orkan</a:t>
            </a:r>
            <a:r>
              <a:rPr lang="pl-PL" dirty="0" smtClean="0"/>
              <a:t>”) </a:t>
            </a:r>
            <a:r>
              <a:rPr lang="pl-PL" dirty="0"/>
              <a:t>wykonał wyrok śmierci na Ewaldzie </a:t>
            </a:r>
            <a:r>
              <a:rPr lang="pl-PL" dirty="0" smtClean="0"/>
              <a:t>Lange. </a:t>
            </a:r>
            <a:endParaRPr lang="pl-PL" dirty="0"/>
          </a:p>
        </p:txBody>
      </p:sp>
    </p:spTree>
    <p:extLst>
      <p:ext uri="{BB962C8B-B14F-4D97-AF65-F5344CB8AC3E}">
        <p14:creationId xmlns:p14="http://schemas.microsoft.com/office/powerpoint/2010/main" val="1306742558"/>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Jan Bytnar – Wikipedia, wolna encyklopedi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764704"/>
            <a:ext cx="5184000" cy="5328000"/>
          </a:xfrm>
          <a:prstGeom prst="snip2DiagRect">
            <a:avLst/>
          </a:prstGeom>
          <a:solidFill>
            <a:srgbClr val="FFFFFF">
              <a:shade val="85000"/>
            </a:srgbClr>
          </a:solidFill>
          <a:ln w="8890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5134833"/>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Domniemane związki z </a:t>
            </a:r>
            <a:r>
              <a:rPr lang="pl-PL" b="1" dirty="0" smtClean="0"/>
              <a:t>ONR</a:t>
            </a:r>
            <a:endParaRPr lang="pl-PL" dirty="0"/>
          </a:p>
        </p:txBody>
      </p:sp>
      <p:sp>
        <p:nvSpPr>
          <p:cNvPr id="3" name="Symbol zastępczy zawartości 2"/>
          <p:cNvSpPr>
            <a:spLocks noGrp="1"/>
          </p:cNvSpPr>
          <p:nvPr>
            <p:ph idx="1"/>
          </p:nvPr>
        </p:nvSpPr>
        <p:spPr/>
        <p:txBody>
          <a:bodyPr>
            <a:normAutofit/>
          </a:bodyPr>
          <a:lstStyle/>
          <a:p>
            <a:r>
              <a:rPr lang="pl-PL" dirty="0"/>
              <a:t>Opierając się na informacji od przedwojennego szefa warszawskich Grup Szkolnych Obozu Narodowo-Radykalnego Gustawa </a:t>
            </a:r>
            <a:r>
              <a:rPr lang="pl-PL" dirty="0" smtClean="0"/>
              <a:t>Potworowskiego, </a:t>
            </a:r>
            <a:r>
              <a:rPr lang="pl-PL" dirty="0"/>
              <a:t>niektórzy historycy twierdzą, że w trakcie nauki w liceum Jan Bytnar był ich </a:t>
            </a:r>
            <a:r>
              <a:rPr lang="pl-PL" dirty="0" smtClean="0"/>
              <a:t>członkiem. </a:t>
            </a:r>
            <a:r>
              <a:rPr lang="pl-PL" dirty="0"/>
              <a:t>Grupy Szkolne były młodzieżówkami ONR, ich sekcje działały w wielu warszawskich liceach oraz szkołach średnich w innych </a:t>
            </a:r>
            <a:r>
              <a:rPr lang="pl-PL" dirty="0" smtClean="0"/>
              <a:t>miastach. </a:t>
            </a:r>
            <a:endParaRPr lang="pl-PL" dirty="0"/>
          </a:p>
        </p:txBody>
      </p:sp>
    </p:spTree>
    <p:extLst>
      <p:ext uri="{BB962C8B-B14F-4D97-AF65-F5344CB8AC3E}">
        <p14:creationId xmlns:p14="http://schemas.microsoft.com/office/powerpoint/2010/main" val="1867133605"/>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Domniemane związki z </a:t>
            </a:r>
            <a:r>
              <a:rPr lang="pl-PL" b="1" dirty="0" smtClean="0"/>
              <a:t>ONR</a:t>
            </a:r>
            <a:endParaRPr lang="pl-PL" dirty="0"/>
          </a:p>
        </p:txBody>
      </p:sp>
      <p:sp>
        <p:nvSpPr>
          <p:cNvPr id="3" name="Symbol zastępczy zawartości 2"/>
          <p:cNvSpPr>
            <a:spLocks noGrp="1"/>
          </p:cNvSpPr>
          <p:nvPr>
            <p:ph idx="1"/>
          </p:nvPr>
        </p:nvSpPr>
        <p:spPr/>
        <p:txBody>
          <a:bodyPr>
            <a:normAutofit/>
          </a:bodyPr>
          <a:lstStyle/>
          <a:p>
            <a:r>
              <a:rPr lang="pl-PL" dirty="0"/>
              <a:t>Nie zgodziła się z nimi łączniczka Szarych Szeregów Danuta </a:t>
            </a:r>
            <a:r>
              <a:rPr lang="pl-PL" dirty="0" smtClean="0"/>
              <a:t>Rossman. </a:t>
            </a:r>
            <a:r>
              <a:rPr lang="pl-PL" dirty="0"/>
              <a:t>Również Anna Zawadzka i Jan Rossman w swojej książce o Tadeuszu Zawadzkim napisali, że na terenie „Batorego“ prowadził nielegalnie działania propagandowe Obóz Narodowo-Radykalny lub NOGA (Narodowa Organizacja Gimnazjalna), jednak ich działalność sprowadzała się tylko do referatów i </a:t>
            </a:r>
            <a:r>
              <a:rPr lang="pl-PL" dirty="0" smtClean="0"/>
              <a:t>dyskusji. </a:t>
            </a:r>
            <a:endParaRPr lang="pl-PL" dirty="0"/>
          </a:p>
        </p:txBody>
      </p:sp>
    </p:spTree>
    <p:extLst>
      <p:ext uri="{BB962C8B-B14F-4D97-AF65-F5344CB8AC3E}">
        <p14:creationId xmlns:p14="http://schemas.microsoft.com/office/powerpoint/2010/main" val="1523525491"/>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Odznaczenia</a:t>
            </a:r>
            <a:endParaRPr lang="pl-PL" dirty="0"/>
          </a:p>
        </p:txBody>
      </p:sp>
      <p:sp>
        <p:nvSpPr>
          <p:cNvPr id="3" name="Symbol zastępczy zawartości 2"/>
          <p:cNvSpPr>
            <a:spLocks noGrp="1"/>
          </p:cNvSpPr>
          <p:nvPr>
            <p:ph idx="1"/>
          </p:nvPr>
        </p:nvSpPr>
        <p:spPr/>
        <p:txBody>
          <a:bodyPr/>
          <a:lstStyle/>
          <a:p>
            <a:r>
              <a:rPr lang="pl-PL" dirty="0" smtClean="0"/>
              <a:t>Krzyż </a:t>
            </a:r>
            <a:r>
              <a:rPr lang="pl-PL" dirty="0"/>
              <a:t>Walecznych (1943</a:t>
            </a:r>
            <a:r>
              <a:rPr lang="pl-PL" dirty="0" smtClean="0"/>
              <a:t>)</a:t>
            </a:r>
            <a:endParaRPr lang="pl-PL" dirty="0"/>
          </a:p>
          <a:p>
            <a:r>
              <a:rPr lang="pl-PL" dirty="0"/>
              <a:t>Krzyż Komandorski z Gwiazdą Orderu Odrodzenia Polski (2009</a:t>
            </a:r>
            <a:r>
              <a:rPr lang="pl-PL" dirty="0" smtClean="0"/>
              <a:t>)</a:t>
            </a:r>
            <a:endParaRPr lang="pl-PL" dirty="0"/>
          </a:p>
          <a:p>
            <a:endParaRPr lang="pl-PL" dirty="0"/>
          </a:p>
        </p:txBody>
      </p:sp>
    </p:spTree>
    <p:extLst>
      <p:ext uri="{BB962C8B-B14F-4D97-AF65-F5344CB8AC3E}">
        <p14:creationId xmlns:p14="http://schemas.microsoft.com/office/powerpoint/2010/main" val="2204687372"/>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000" dirty="0"/>
              <a:t>Budynek dawnej szkoły powszechnej nr 29 przy ulicy Zagórnej 3, do której w latach 1930–1931 uczęszczał Jan Bytnar. W latach 1936–1939 organizował i współprowadził działającą przy tej szkole drużynę harcerską</a:t>
            </a:r>
          </a:p>
        </p:txBody>
      </p:sp>
      <p:pic>
        <p:nvPicPr>
          <p:cNvPr id="4" name="Symbol zastępczy zawartości 3" descr="https://upload.wikimedia.org/wikipedia/commons/thumb/4/4f/Kamienica_Wojciecha_Sawickiego_w_Warszawie_ul._Zag%C3%B3rna_3.jpg/220px-Kamienica_Wojciecha_Sawickiego_w_Warszawie_ul._Zag%C3%B3rna_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2132856"/>
            <a:ext cx="5148361" cy="3788881"/>
          </a:xfrm>
          <a:prstGeom prst="rect">
            <a:avLst/>
          </a:prstGeom>
          <a:noFill/>
          <a:ln>
            <a:noFill/>
          </a:ln>
        </p:spPr>
      </p:pic>
    </p:spTree>
    <p:extLst>
      <p:ext uri="{BB962C8B-B14F-4D97-AF65-F5344CB8AC3E}">
        <p14:creationId xmlns:p14="http://schemas.microsoft.com/office/powerpoint/2010/main" val="188466180"/>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dirty="0"/>
              <a:t>Państwowe Gimnazjum im. Stefana Batorego w Warszawie, w którym w latach 1931–1939 uczył się Jan Bytnar</a:t>
            </a:r>
          </a:p>
        </p:txBody>
      </p:sp>
      <p:pic>
        <p:nvPicPr>
          <p:cNvPr id="4" name="Symbol zastępczy zawartości 3" descr="https://upload.wikimedia.org/wikipedia/commons/thumb/a/ab/Gimnazjum_im._Stefana_Batorego_w_Warszawie_1927.jpg/220px-Gimnazjum_im._Stefana_Batorego_w_Warszawie_192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060848"/>
            <a:ext cx="6229617" cy="4238829"/>
          </a:xfrm>
          <a:prstGeom prst="rect">
            <a:avLst/>
          </a:prstGeom>
          <a:noFill/>
          <a:ln>
            <a:noFill/>
          </a:ln>
        </p:spPr>
      </p:pic>
    </p:spTree>
    <p:extLst>
      <p:ext uri="{BB962C8B-B14F-4D97-AF65-F5344CB8AC3E}">
        <p14:creationId xmlns:p14="http://schemas.microsoft.com/office/powerpoint/2010/main" val="325268693"/>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Świadectwo ukończenia gimnazjum (1937)</a:t>
            </a:r>
          </a:p>
        </p:txBody>
      </p:sp>
      <p:pic>
        <p:nvPicPr>
          <p:cNvPr id="4" name="Symbol zastępczy zawartości 3" descr="https://upload.wikimedia.org/wikipedia/commons/thumb/c/c4/%C5%9Awiadectwo_uko%C5%84czenia_gimnazjum_Jan_Bytnar.jpg/220px-%C5%9Awiadectwo_uko%C5%84czenia_gimnazjum_Jan_Bytnar.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204864"/>
            <a:ext cx="6445641" cy="3522941"/>
          </a:xfrm>
          <a:prstGeom prst="rect">
            <a:avLst/>
          </a:prstGeom>
          <a:noFill/>
          <a:ln>
            <a:noFill/>
          </a:ln>
        </p:spPr>
      </p:pic>
    </p:spTree>
    <p:extLst>
      <p:ext uri="{BB962C8B-B14F-4D97-AF65-F5344CB8AC3E}">
        <p14:creationId xmlns:p14="http://schemas.microsoft.com/office/powerpoint/2010/main" val="713743427"/>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dirty="0"/>
              <a:t>Jan Bytnar (w drugim rzędzie, trzeci od lewej) z kolegami z klas maturalnych z „Batorego” podczas pielgrzymki na Jasną Górę w maju 1939</a:t>
            </a:r>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060848"/>
            <a:ext cx="6037217" cy="3585741"/>
          </a:xfrm>
        </p:spPr>
      </p:pic>
    </p:spTree>
    <p:extLst>
      <p:ext uri="{BB962C8B-B14F-4D97-AF65-F5344CB8AC3E}">
        <p14:creationId xmlns:p14="http://schemas.microsoft.com/office/powerpoint/2010/main" val="1191037018"/>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„Rudy” (drugi od lewej) razem z kolegami w czasie okupacji</a:t>
            </a:r>
          </a:p>
        </p:txBody>
      </p:sp>
      <p:pic>
        <p:nvPicPr>
          <p:cNvPr id="4" name="Symbol zastępczy zawartości 3" descr="https://upload.wikimedia.org/wikipedia/commons/thumb/9/92/Jan_Bytnar_z_kolegami.jpg/220px-Jan_Bytnar_z_kolegami.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060848"/>
            <a:ext cx="6877689" cy="4011757"/>
          </a:xfrm>
          <a:prstGeom prst="rect">
            <a:avLst/>
          </a:prstGeom>
          <a:noFill/>
          <a:ln>
            <a:noFill/>
          </a:ln>
        </p:spPr>
      </p:pic>
    </p:spTree>
    <p:extLst>
      <p:ext uri="{BB962C8B-B14F-4D97-AF65-F5344CB8AC3E}">
        <p14:creationId xmlns:p14="http://schemas.microsoft.com/office/powerpoint/2010/main" val="3579910652"/>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dirty="0"/>
              <a:t>W czasie zajęć w Państwowej Wyższej Szkole Budowy Maszyn i Elektrotechniki im. H. Wawelberga i S. </a:t>
            </a:r>
            <a:r>
              <a:rPr lang="pl-PL" sz="2800" dirty="0" err="1"/>
              <a:t>Rotwanda</a:t>
            </a:r>
            <a:endParaRPr lang="pl-PL" sz="2800" dirty="0"/>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4" y="2060848"/>
            <a:ext cx="6037217" cy="4207757"/>
          </a:xfrm>
        </p:spPr>
      </p:pic>
    </p:spTree>
    <p:extLst>
      <p:ext uri="{BB962C8B-B14F-4D97-AF65-F5344CB8AC3E}">
        <p14:creationId xmlns:p14="http://schemas.microsoft.com/office/powerpoint/2010/main" val="1321152842"/>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dirty="0"/>
              <a:t>Napis </a:t>
            </a:r>
            <a:r>
              <a:rPr lang="pl-PL" sz="2800" i="1" dirty="0"/>
              <a:t>Jedź z nami do Niemiec!!</a:t>
            </a:r>
            <a:r>
              <a:rPr lang="pl-PL" sz="2800" dirty="0"/>
              <a:t> na warszawskim biurze werbunkowym </a:t>
            </a:r>
            <a:r>
              <a:rPr lang="pl-PL" sz="2800" i="1" dirty="0" err="1"/>
              <a:t>Arbeitsamtu</a:t>
            </a:r>
            <a:r>
              <a:rPr lang="pl-PL" sz="2800" dirty="0"/>
              <a:t> przy ul. Nowy Świat 68</a:t>
            </a:r>
          </a:p>
        </p:txBody>
      </p:sp>
      <p:pic>
        <p:nvPicPr>
          <p:cNvPr id="4" name="Symbol zastępczy zawartości 3" descr="https://upload.wikimedia.org/wikipedia/commons/thumb/5/5b/WWII_Warsaw_-_Jed%C5%BA_z_nami_do_Niemiec_%281943%29.jpg/220px-WWII_Warsaw_-_Jed%C5%BA_z_nami_do_Niemiec_%281943%2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060848"/>
            <a:ext cx="6350009" cy="4033901"/>
          </a:xfrm>
          <a:prstGeom prst="rect">
            <a:avLst/>
          </a:prstGeom>
          <a:noFill/>
          <a:ln>
            <a:noFill/>
          </a:ln>
        </p:spPr>
      </p:pic>
    </p:spTree>
    <p:extLst>
      <p:ext uri="{BB962C8B-B14F-4D97-AF65-F5344CB8AC3E}">
        <p14:creationId xmlns:p14="http://schemas.microsoft.com/office/powerpoint/2010/main" val="272513445"/>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Młodość</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a:cs typeface="Arial" panose="020B0604020202020204" pitchFamily="34" charset="0"/>
              </a:rPr>
              <a:t>Był synem nauczycieli – byłego żołnierza Legionów Polskich Stanisława Bytnara i Zdzisławy Bytnarowej z domu </a:t>
            </a:r>
            <a:r>
              <a:rPr lang="pl-PL" dirty="0" smtClean="0">
                <a:cs typeface="Arial" panose="020B0604020202020204" pitchFamily="34" charset="0"/>
              </a:rPr>
              <a:t>Rechul. </a:t>
            </a:r>
            <a:r>
              <a:rPr lang="pl-PL" dirty="0">
                <a:cs typeface="Arial" panose="020B0604020202020204" pitchFamily="34" charset="0"/>
              </a:rPr>
              <a:t>Urodził się 6 maja 1921 w domu rodzinnym swojej matki przy ul. Nowe Miasto 10 w </a:t>
            </a:r>
            <a:r>
              <a:rPr lang="pl-PL" dirty="0" smtClean="0">
                <a:cs typeface="Arial" panose="020B0604020202020204" pitchFamily="34" charset="0"/>
              </a:rPr>
              <a:t>Kolbuszowej. </a:t>
            </a:r>
            <a:r>
              <a:rPr lang="pl-PL" dirty="0">
                <a:cs typeface="Arial" panose="020B0604020202020204" pitchFamily="34" charset="0"/>
              </a:rPr>
              <a:t>W latach 1921–1926 jego rodzice pracowali w szkole w Niekłaniu Wielkim (ojciec był jej kierownikiem, matka – nauczycielką</a:t>
            </a:r>
            <a:r>
              <a:rPr lang="pl-PL" dirty="0" smtClean="0">
                <a:cs typeface="Arial" panose="020B0604020202020204" pitchFamily="34" charset="0"/>
              </a:rPr>
              <a:t>). </a:t>
            </a:r>
            <a:r>
              <a:rPr lang="pl-PL" dirty="0">
                <a:cs typeface="Arial" panose="020B0604020202020204" pitchFamily="34" charset="0"/>
              </a:rPr>
              <a:t>W 1925 Stanisław Bytnar otrzymał propozycję podjęcia studiów w Państwowym Instytucie Pedagogiki Specjalnej w Warszawie i jesienią 1926 cała rodzina zamieszkała przy ul. Błękitnej (obecnie Teodora </a:t>
            </a:r>
            <a:r>
              <a:rPr lang="pl-PL" dirty="0" err="1">
                <a:cs typeface="Arial" panose="020B0604020202020204" pitchFamily="34" charset="0"/>
              </a:rPr>
              <a:t>Axentowicza</a:t>
            </a:r>
            <a:r>
              <a:rPr lang="pl-PL" dirty="0">
                <a:cs typeface="Arial" panose="020B0604020202020204" pitchFamily="34" charset="0"/>
              </a:rPr>
              <a:t>) 2 w </a:t>
            </a:r>
            <a:r>
              <a:rPr lang="pl-PL" dirty="0" smtClean="0">
                <a:cs typeface="Arial" panose="020B0604020202020204" pitchFamily="34" charset="0"/>
              </a:rPr>
              <a:t>Piastowie. </a:t>
            </a:r>
            <a:endParaRPr lang="pl-PL" dirty="0">
              <a:cs typeface="Arial" panose="020B0604020202020204" pitchFamily="34" charset="0"/>
            </a:endParaRPr>
          </a:p>
        </p:txBody>
      </p:sp>
    </p:spTree>
    <p:extLst>
      <p:ext uri="{BB962C8B-B14F-4D97-AF65-F5344CB8AC3E}">
        <p14:creationId xmlns:p14="http://schemas.microsoft.com/office/powerpoint/2010/main" val="2324069566"/>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dirty="0"/>
              <a:t>„Kotwica” – znak Polski Walczącej namalowany przez Jana Bytnara na pomniku Lotnika na placu Unii Lubelskiej</a:t>
            </a:r>
          </a:p>
        </p:txBody>
      </p:sp>
      <p:pic>
        <p:nvPicPr>
          <p:cNvPr id="4" name="Symbol zastępczy zawartości 3" descr="https://upload.wikimedia.org/wikipedia/commons/thumb/5/54/Polish_Underground_Symbol_on_Pilot_Monument.jpg/220px-Polish_Underground_Symbol_on_Pilot_Monument.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2204864"/>
            <a:ext cx="3612569" cy="3643725"/>
          </a:xfrm>
          <a:prstGeom prst="rect">
            <a:avLst/>
          </a:prstGeom>
          <a:noFill/>
          <a:ln>
            <a:noFill/>
          </a:ln>
        </p:spPr>
      </p:pic>
    </p:spTree>
    <p:extLst>
      <p:ext uri="{BB962C8B-B14F-4D97-AF65-F5344CB8AC3E}">
        <p14:creationId xmlns:p14="http://schemas.microsoft.com/office/powerpoint/2010/main" val="3459565753"/>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100" dirty="0"/>
              <a:t>Fałszywa kenkarta wystawiona na nazwisko Jana Karskiego, z której miał korzystać po odbiciu przez kolegów z rąk </a:t>
            </a:r>
            <a:r>
              <a:rPr lang="pl-PL" sz="3100" dirty="0" smtClean="0"/>
              <a:t>Gestapo</a:t>
            </a:r>
            <a:endParaRPr lang="pl-PL" dirty="0"/>
          </a:p>
        </p:txBody>
      </p:sp>
      <p:pic>
        <p:nvPicPr>
          <p:cNvPr id="4" name="Symbol zastępczy zawartości 3" descr="https://upload.wikimedia.org/wikipedia/commons/thumb/7/72/Fa%C5%82szywa_kenkarta_Jana_Bytnara.jpg/220px-Fa%C5%82szywa_kenkarta_Jana_Bytnara.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2060848"/>
            <a:ext cx="5149497" cy="3753061"/>
          </a:xfrm>
          <a:prstGeom prst="rect">
            <a:avLst/>
          </a:prstGeom>
          <a:noFill/>
          <a:ln>
            <a:noFill/>
          </a:ln>
        </p:spPr>
      </p:pic>
    </p:spTree>
    <p:extLst>
      <p:ext uri="{BB962C8B-B14F-4D97-AF65-F5344CB8AC3E}">
        <p14:creationId xmlns:p14="http://schemas.microsoft.com/office/powerpoint/2010/main" val="153429325"/>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Zdjęcie z kenkarty – jedna z ostatnich fotografii Bytnara</a:t>
            </a:r>
          </a:p>
        </p:txBody>
      </p:sp>
      <p:pic>
        <p:nvPicPr>
          <p:cNvPr id="4" name="Symbol zastępczy zawartości 3" descr="https://upload.wikimedia.org/wikipedia/commons/thumb/b/b9/Jan_Bytnar_zdj%C4%99cie_z_kenkarty.jpg/170px-Jan_Bytnar_zdj%C4%99cie_z_kenkarty.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2060848"/>
            <a:ext cx="3705145" cy="3909653"/>
          </a:xfrm>
          <a:prstGeom prst="rect">
            <a:avLst/>
          </a:prstGeom>
          <a:noFill/>
          <a:ln>
            <a:noFill/>
          </a:ln>
        </p:spPr>
      </p:pic>
    </p:spTree>
    <p:extLst>
      <p:ext uri="{BB962C8B-B14F-4D97-AF65-F5344CB8AC3E}">
        <p14:creationId xmlns:p14="http://schemas.microsoft.com/office/powerpoint/2010/main" val="1023887202"/>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000" dirty="0"/>
              <a:t>Kamienica przy al. Niepodległości 159, w której 23 marca 1943 zostali aresztowani „Rudy” i jego ojciec Stanisław Bytnar. Po lewej stronie głównego wejścia widoczna tablica upamiętniająca „Rudego” wmurowana w 1980</a:t>
            </a:r>
          </a:p>
        </p:txBody>
      </p:sp>
      <p:pic>
        <p:nvPicPr>
          <p:cNvPr id="4" name="Symbol zastępczy zawartości 3" descr="https://upload.wikimedia.org/wikipedia/commons/thumb/4/49/Kamienica_aleja_Niepodleg%C5%82o%C5%9Bci_159_w_Warszawie.jpg/220px-Kamienica_aleja_Niepodleg%C5%82o%C5%9Bci_159_w_Warszawi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204864"/>
            <a:ext cx="5941585" cy="3938225"/>
          </a:xfrm>
          <a:prstGeom prst="rect">
            <a:avLst/>
          </a:prstGeom>
          <a:noFill/>
          <a:ln>
            <a:noFill/>
          </a:ln>
        </p:spPr>
      </p:pic>
    </p:spTree>
    <p:extLst>
      <p:ext uri="{BB962C8B-B14F-4D97-AF65-F5344CB8AC3E}">
        <p14:creationId xmlns:p14="http://schemas.microsoft.com/office/powerpoint/2010/main" val="4218710481"/>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dirty="0"/>
              <a:t>Tablica pamiątkowa przy wejściu do kamienicy przy al. Niepodległości 159</a:t>
            </a:r>
          </a:p>
        </p:txBody>
      </p:sp>
      <p:pic>
        <p:nvPicPr>
          <p:cNvPr id="4" name="Symbol zastępczy zawartości 3" descr="https://upload.wikimedia.org/wikipedia/commons/thumb/9/95/Tablica_Jan_Bytnar_al._Niepodleg%C5%82o%C5%9Bci_159.JPG/220px-Tablica_Jan_Bytnar_al._Niepodleg%C5%82o%C5%9Bci_15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1988840"/>
            <a:ext cx="4141385" cy="3386545"/>
          </a:xfrm>
          <a:prstGeom prst="rect">
            <a:avLst/>
          </a:prstGeom>
          <a:noFill/>
          <a:ln>
            <a:noFill/>
          </a:ln>
        </p:spPr>
      </p:pic>
    </p:spTree>
    <p:extLst>
      <p:ext uri="{BB962C8B-B14F-4D97-AF65-F5344CB8AC3E}">
        <p14:creationId xmlns:p14="http://schemas.microsoft.com/office/powerpoint/2010/main" val="2016442420"/>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000" dirty="0"/>
              <a:t>Wspólny grób Jana Bytnara i Macieja Aleksego Dawidowskiego w kwaterze Batalionu „Zośka” (A-20) na warszawskim cmentarzu Wojskowym na Powązkach</a:t>
            </a:r>
          </a:p>
        </p:txBody>
      </p:sp>
      <p:pic>
        <p:nvPicPr>
          <p:cNvPr id="4" name="Symbol zastępczy zawartości 3" descr="https://upload.wikimedia.org/wikipedia/commons/thumb/9/91/Gr%C3%B3b_Jana_Bytnara_i_Alka_Dawidowskiego_na_Cmentarzu_Wojskowym_na_Pow%C4%85zkach.jpg/220px-Gr%C3%B3b_Jana_Bytnara_i_Alka_Dawidowskiego_na_Cmentarzu_Wojskowym_na_Pow%C4%85zkach.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916832"/>
            <a:ext cx="4573433" cy="4131393"/>
          </a:xfrm>
          <a:prstGeom prst="rect">
            <a:avLst/>
          </a:prstGeom>
          <a:noFill/>
          <a:ln>
            <a:noFill/>
          </a:ln>
        </p:spPr>
      </p:pic>
    </p:spTree>
    <p:extLst>
      <p:ext uri="{BB962C8B-B14F-4D97-AF65-F5344CB8AC3E}">
        <p14:creationId xmlns:p14="http://schemas.microsoft.com/office/powerpoint/2010/main" val="4166830042"/>
      </p:ext>
    </p:extLst>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Autofit/>
          </a:bodyPr>
          <a:lstStyle/>
          <a:p>
            <a:pPr marL="0" indent="0" algn="ctr">
              <a:buNone/>
            </a:pPr>
            <a:r>
              <a:rPr lang="pl-PL" sz="11500" b="1" i="1" dirty="0" smtClean="0"/>
              <a:t>KONIEC</a:t>
            </a:r>
            <a:endParaRPr lang="pl-PL" sz="11500" b="1" i="1" dirty="0"/>
          </a:p>
        </p:txBody>
      </p:sp>
    </p:spTree>
    <p:extLst>
      <p:ext uri="{BB962C8B-B14F-4D97-AF65-F5344CB8AC3E}">
        <p14:creationId xmlns:p14="http://schemas.microsoft.com/office/powerpoint/2010/main" val="3267656441"/>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Młodość</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a:t>Naukę w publicznej szkole powszechnej Jan Bytnar rozpoczął w Piastowie, a od 1 września 1930 (w ostatniej, czwartej klasie) kontynuował ją, dojeżdżając z Piastowa, w szkole nr 29 przy ul. Zagórnej 9 (obecnie 3) na warszawskim </a:t>
            </a:r>
            <a:r>
              <a:rPr lang="pl-PL" dirty="0" smtClean="0"/>
              <a:t>Powiślu. </a:t>
            </a:r>
            <a:r>
              <a:rPr lang="pl-PL" dirty="0"/>
              <a:t>Była ona uważana za jedną z najlepszych szkół powszechnym w </a:t>
            </a:r>
            <a:r>
              <a:rPr lang="pl-PL" dirty="0" smtClean="0"/>
              <a:t>mieście. </a:t>
            </a:r>
            <a:r>
              <a:rPr lang="pl-PL" dirty="0"/>
              <a:t>Bytnar był bardzo dobrym uczniem, co pozwoliło mu z powodzeniem ubiegać się o przyjęcie do pobliskiego męskiego Państwowego Gimnazjum im. Stefana </a:t>
            </a:r>
            <a:r>
              <a:rPr lang="pl-PL" dirty="0" smtClean="0"/>
              <a:t>Batorego. </a:t>
            </a:r>
            <a:r>
              <a:rPr lang="pl-PL" dirty="0"/>
              <a:t>Rozpoczął w nim naukę w </a:t>
            </a:r>
            <a:r>
              <a:rPr lang="pl-PL" dirty="0" smtClean="0"/>
              <a:t>1931. </a:t>
            </a:r>
            <a:r>
              <a:rPr lang="pl-PL" dirty="0"/>
              <a:t>W tym samym roku Bytnarowie przeprowadzili się do Warszawy i zamieszkali na Mokotowie przy al. Niepodległości 159 m. </a:t>
            </a:r>
            <a:r>
              <a:rPr lang="pl-PL" dirty="0" smtClean="0"/>
              <a:t>63. </a:t>
            </a:r>
            <a:endParaRPr lang="pl-PL" dirty="0"/>
          </a:p>
        </p:txBody>
      </p:sp>
    </p:spTree>
    <p:extLst>
      <p:ext uri="{BB962C8B-B14F-4D97-AF65-F5344CB8AC3E}">
        <p14:creationId xmlns:p14="http://schemas.microsoft.com/office/powerpoint/2010/main" val="2153398023"/>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Młodość</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a:t>W kwietniu 1934, będąc członkiem 23 Warszawskiej Drużyny Harcerskiej im. Bolesława Chrobrego (nazywanej, od koloru chust, „Pomarańczarnią</a:t>
            </a:r>
            <a:r>
              <a:rPr lang="pl-PL" dirty="0" smtClean="0"/>
              <a:t>”), </a:t>
            </a:r>
            <a:r>
              <a:rPr lang="pl-PL" dirty="0"/>
              <a:t>złożył przyrzeczenie </a:t>
            </a:r>
            <a:r>
              <a:rPr lang="pl-PL" dirty="0" smtClean="0"/>
              <a:t>harcerskie. </a:t>
            </a:r>
            <a:r>
              <a:rPr lang="pl-PL" dirty="0"/>
              <a:t>Od 1936 pełnił w niej funkcję </a:t>
            </a:r>
            <a:r>
              <a:rPr lang="pl-PL" dirty="0" smtClean="0"/>
              <a:t>przybocznego. </a:t>
            </a:r>
            <a:r>
              <a:rPr lang="pl-PL" dirty="0"/>
              <a:t>W tym samym roku zaczął organizować drużynę harcerską na terenie swojej dawnej szkoły przy ul. Zagórnej, gdzie wraz z kolegami z Gimnazjum Batorego prowadził także świetlicę dla dzieci z niezamożnych </a:t>
            </a:r>
            <a:r>
              <a:rPr lang="pl-PL" dirty="0" smtClean="0"/>
              <a:t>rodzin. </a:t>
            </a:r>
            <a:r>
              <a:rPr lang="pl-PL" dirty="0"/>
              <a:t>W </a:t>
            </a:r>
            <a:r>
              <a:rPr lang="pl-PL" dirty="0" smtClean="0"/>
              <a:t>1938</a:t>
            </a:r>
            <a:endParaRPr lang="pl-PL" dirty="0"/>
          </a:p>
        </p:txBody>
      </p:sp>
    </p:spTree>
    <p:extLst>
      <p:ext uri="{BB962C8B-B14F-4D97-AF65-F5344CB8AC3E}">
        <p14:creationId xmlns:p14="http://schemas.microsoft.com/office/powerpoint/2010/main" val="3003104023"/>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600" dirty="0"/>
              <a:t>Władysław Słodkowski, kolega Bytnara od 1936, napisał o nim po </a:t>
            </a:r>
            <a:r>
              <a:rPr lang="pl-PL" sz="3600" dirty="0" smtClean="0"/>
              <a:t>latach: </a:t>
            </a:r>
            <a:r>
              <a:rPr lang="pl-PL" dirty="0"/>
              <a:t/>
            </a:r>
            <a:br>
              <a:rPr lang="pl-PL" dirty="0"/>
            </a:br>
            <a:endParaRPr lang="pl-PL" dirty="0"/>
          </a:p>
        </p:txBody>
      </p:sp>
      <p:sp>
        <p:nvSpPr>
          <p:cNvPr id="3" name="Symbol zastępczy zawartości 2"/>
          <p:cNvSpPr>
            <a:spLocks noGrp="1"/>
          </p:cNvSpPr>
          <p:nvPr>
            <p:ph idx="1"/>
          </p:nvPr>
        </p:nvSpPr>
        <p:spPr/>
        <p:txBody>
          <a:bodyPr>
            <a:normAutofit fontScale="77500" lnSpcReduction="20000"/>
          </a:bodyPr>
          <a:lstStyle/>
          <a:p>
            <a:r>
              <a:rPr lang="pl-PL" dirty="0" smtClean="0"/>
              <a:t>,,Ten </a:t>
            </a:r>
            <a:r>
              <a:rPr lang="pl-PL" dirty="0"/>
              <a:t>szczupły, wprost chudy młodzieniec o płowo-rudej, zazwyczaj zwichrzonej, czuprynie miał wysokie czoło, nieco piegowatą twarz, bystre oczy i bardzo miły, choć nieraz figlarny i jakby trochę kpiący uśmiech. Było w tym uśmiechu jednakże coś niezwykle ujmującego, a od całej postaci promieniowała niezawodna dobroć i serdeczność (...) Janek, mimo swej drobnej, jakby kruchej budowy cielesnej, bardzo dobrze pływał i jeździł na nartach, świetnie skakał do wody z poręczy mostku na Jeziorku Czerniakowskim, bardzo lubił spacery i piesze wycieczki (...) Był bardzo zdolny i inteligentny, nad podziw wewnętrznie dojrzały. W typie swym był raczej introwersyjny, o głęboko refleksyjnym i poważnym </a:t>
            </a:r>
            <a:r>
              <a:rPr lang="pl-PL" dirty="0" smtClean="0"/>
              <a:t>usposobieniu’’. </a:t>
            </a:r>
            <a:endParaRPr lang="pl-PL" dirty="0"/>
          </a:p>
        </p:txBody>
      </p:sp>
    </p:spTree>
    <p:extLst>
      <p:ext uri="{BB962C8B-B14F-4D97-AF65-F5344CB8AC3E}">
        <p14:creationId xmlns:p14="http://schemas.microsoft.com/office/powerpoint/2010/main" val="210332182"/>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Młodość</a:t>
            </a:r>
            <a:endParaRPr lang="pl-PL" dirty="0"/>
          </a:p>
        </p:txBody>
      </p:sp>
      <p:sp>
        <p:nvSpPr>
          <p:cNvPr id="3" name="Symbol zastępczy zawartości 2"/>
          <p:cNvSpPr>
            <a:spLocks noGrp="1"/>
          </p:cNvSpPr>
          <p:nvPr>
            <p:ph idx="1"/>
          </p:nvPr>
        </p:nvSpPr>
        <p:spPr/>
        <p:txBody>
          <a:bodyPr>
            <a:normAutofit fontScale="85000" lnSpcReduction="10000"/>
          </a:bodyPr>
          <a:lstStyle/>
          <a:p>
            <a:r>
              <a:rPr lang="pl-PL" dirty="0"/>
              <a:t>W związku z wejściem w życie w 1933 tzw. reformy jędrzejewiczowskiej jego rocznik z klasy drugiej dawnego ośmioklasowego gimnazjum przeszedł do klasy pierwszej nowego czteroletniego </a:t>
            </a:r>
            <a:r>
              <a:rPr lang="pl-PL" dirty="0" smtClean="0"/>
              <a:t>gimnazjum. </a:t>
            </a:r>
            <a:r>
              <a:rPr lang="pl-PL" dirty="0"/>
              <a:t>W tej samej szkole w 1937 rozpoczął naukę w nowo utworzonym dwuletnim liceum </a:t>
            </a:r>
            <a:r>
              <a:rPr lang="pl-PL" dirty="0" smtClean="0"/>
              <a:t>ogólnokształcącym. </a:t>
            </a:r>
            <a:r>
              <a:rPr lang="pl-PL" dirty="0"/>
              <a:t>Spośród trzech sprofilowanych klas wybrał tę o profilu </a:t>
            </a:r>
            <a:r>
              <a:rPr lang="pl-PL" dirty="0" smtClean="0"/>
              <a:t>matematyczno-fizycznym. </a:t>
            </a:r>
            <a:r>
              <a:rPr lang="pl-PL" dirty="0"/>
              <a:t>Siedział w jednej ławce z Aleksym </a:t>
            </a:r>
            <a:r>
              <a:rPr lang="pl-PL" dirty="0" smtClean="0"/>
              <a:t>Dawidowskim. </a:t>
            </a:r>
            <a:r>
              <a:rPr lang="pl-PL" dirty="0"/>
              <a:t>W tej samej klasie uczyli się m.in. Tadeusz Zawadzki, Jan Wuttke i Andrzej </a:t>
            </a:r>
            <a:r>
              <a:rPr lang="pl-PL" dirty="0" smtClean="0"/>
              <a:t>Zawadowski. </a:t>
            </a:r>
            <a:r>
              <a:rPr lang="pl-PL" dirty="0"/>
              <a:t>W maju 1939 zdał w „Batorym“ maturę i otrzymał świadectwo </a:t>
            </a:r>
            <a:r>
              <a:rPr lang="pl-PL" dirty="0" smtClean="0"/>
              <a:t>dojrzałości. </a:t>
            </a:r>
            <a:endParaRPr lang="pl-PL" dirty="0"/>
          </a:p>
        </p:txBody>
      </p:sp>
    </p:spTree>
    <p:extLst>
      <p:ext uri="{BB962C8B-B14F-4D97-AF65-F5344CB8AC3E}">
        <p14:creationId xmlns:p14="http://schemas.microsoft.com/office/powerpoint/2010/main" val="922561126"/>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Konspiracja</a:t>
            </a:r>
            <a:br>
              <a:rPr lang="pl-PL" b="1" dirty="0"/>
            </a:br>
            <a:endParaRPr lang="pl-PL" dirty="0"/>
          </a:p>
        </p:txBody>
      </p:sp>
      <p:sp>
        <p:nvSpPr>
          <p:cNvPr id="3" name="Symbol zastępczy zawartości 2"/>
          <p:cNvSpPr>
            <a:spLocks noGrp="1"/>
          </p:cNvSpPr>
          <p:nvPr>
            <p:ph idx="1"/>
          </p:nvPr>
        </p:nvSpPr>
        <p:spPr/>
        <p:txBody>
          <a:bodyPr/>
          <a:lstStyle/>
          <a:p>
            <a:r>
              <a:rPr lang="pl-PL" dirty="0"/>
              <a:t>7 września 1939, po radiowym apelu Romana Umiastowskiego, wraz z drużynowym „Pomarańczarni” Lechosławem Domańskim i grupą harcerzy opuścił Warszawę i wyruszył na </a:t>
            </a:r>
            <a:r>
              <a:rPr lang="pl-PL" dirty="0" smtClean="0"/>
              <a:t>wschód. </a:t>
            </a:r>
            <a:r>
              <a:rPr lang="pl-PL" dirty="0"/>
              <a:t>Powrócił do zajętej przez Niemców </a:t>
            </a:r>
            <a:r>
              <a:rPr lang="pl-PL" dirty="0" smtClean="0"/>
              <a:t>stolicy </a:t>
            </a:r>
            <a:r>
              <a:rPr lang="pl-PL" dirty="0"/>
              <a:t>na początku października </a:t>
            </a:r>
            <a:r>
              <a:rPr lang="pl-PL" dirty="0" smtClean="0"/>
              <a:t>1939. </a:t>
            </a:r>
            <a:r>
              <a:rPr lang="pl-PL" dirty="0"/>
              <a:t>Podjął pracę jako szklarz, udzielał też </a:t>
            </a:r>
            <a:r>
              <a:rPr lang="pl-PL" dirty="0" smtClean="0"/>
              <a:t>korepetycji. </a:t>
            </a:r>
            <a:endParaRPr lang="pl-PL" dirty="0"/>
          </a:p>
        </p:txBody>
      </p:sp>
    </p:spTree>
    <p:extLst>
      <p:ext uri="{BB962C8B-B14F-4D97-AF65-F5344CB8AC3E}">
        <p14:creationId xmlns:p14="http://schemas.microsoft.com/office/powerpoint/2010/main" val="3372310125"/>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inezka">
  <a:themeElements>
    <a:clrScheme name="Pinezk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inezk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nezk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53</TotalTime>
  <Words>2651</Words>
  <Application>Microsoft Office PowerPoint</Application>
  <PresentationFormat>Pokaz na ekranie (4:3)</PresentationFormat>
  <Paragraphs>80</Paragraphs>
  <Slides>46</Slides>
  <Notes>0</Notes>
  <HiddenSlides>0</HiddenSlides>
  <MMClips>0</MMClips>
  <ScaleCrop>false</ScaleCrop>
  <HeadingPairs>
    <vt:vector size="4" baseType="variant">
      <vt:variant>
        <vt:lpstr>Motyw</vt:lpstr>
      </vt:variant>
      <vt:variant>
        <vt:i4>1</vt:i4>
      </vt:variant>
      <vt:variant>
        <vt:lpstr>Tytuły slajdów</vt:lpstr>
      </vt:variant>
      <vt:variant>
        <vt:i4>46</vt:i4>
      </vt:variant>
    </vt:vector>
  </HeadingPairs>
  <TitlesOfParts>
    <vt:vector size="47" baseType="lpstr">
      <vt:lpstr>Pinezka</vt:lpstr>
      <vt:lpstr>„Szkoła pamięta”- Jan Bytnar </vt:lpstr>
      <vt:lpstr>Jan Roman Bytnar</vt:lpstr>
      <vt:lpstr>Prezentacja programu PowerPoint</vt:lpstr>
      <vt:lpstr>Młodość</vt:lpstr>
      <vt:lpstr>Młodość</vt:lpstr>
      <vt:lpstr>Młodość</vt:lpstr>
      <vt:lpstr>Władysław Słodkowski, kolega Bytnara od 1936, napisał o nim po latach:  </vt:lpstr>
      <vt:lpstr>Młodość</vt:lpstr>
      <vt:lpstr>Konspiracja </vt:lpstr>
      <vt:lpstr>Konspiracja </vt:lpstr>
      <vt:lpstr>Konspiracja </vt:lpstr>
      <vt:lpstr>Konspiracja </vt:lpstr>
      <vt:lpstr>Konspiracja </vt:lpstr>
      <vt:lpstr>Konspiracja </vt:lpstr>
      <vt:lpstr>Konspiracja </vt:lpstr>
      <vt:lpstr>Konspiracja </vt:lpstr>
      <vt:lpstr>Konspiracja </vt:lpstr>
      <vt:lpstr>Konspiracja</vt:lpstr>
      <vt:lpstr>Aresztowanie i śmierć</vt:lpstr>
      <vt:lpstr>Aresztowanie i śmierć</vt:lpstr>
      <vt:lpstr>Aresztowanie i śmierć</vt:lpstr>
      <vt:lpstr>Aresztowanie i śmierć</vt:lpstr>
      <vt:lpstr>Tadeusz Zawadzki tak opisał stan uwolnionego Bytnara: </vt:lpstr>
      <vt:lpstr>Aresztowanie i śmierć</vt:lpstr>
      <vt:lpstr>Aresztowanie i śmierć</vt:lpstr>
      <vt:lpstr>Aresztowanie i śmierć</vt:lpstr>
      <vt:lpstr>Aresztowanie i śmierć</vt:lpstr>
      <vt:lpstr>Odwet</vt:lpstr>
      <vt:lpstr>Odwet</vt:lpstr>
      <vt:lpstr>Domniemane związki z ONR</vt:lpstr>
      <vt:lpstr>Domniemane związki z ONR</vt:lpstr>
      <vt:lpstr>Odznaczenia</vt:lpstr>
      <vt:lpstr>Budynek dawnej szkoły powszechnej nr 29 przy ulicy Zagórnej 3, do której w latach 1930–1931 uczęszczał Jan Bytnar. W latach 1936–1939 organizował i współprowadził działającą przy tej szkole drużynę harcerską</vt:lpstr>
      <vt:lpstr>Państwowe Gimnazjum im. Stefana Batorego w Warszawie, w którym w latach 1931–1939 uczył się Jan Bytnar</vt:lpstr>
      <vt:lpstr>Świadectwo ukończenia gimnazjum (1937)</vt:lpstr>
      <vt:lpstr>Jan Bytnar (w drugim rzędzie, trzeci od lewej) z kolegami z klas maturalnych z „Batorego” podczas pielgrzymki na Jasną Górę w maju 1939</vt:lpstr>
      <vt:lpstr>„Rudy” (drugi od lewej) razem z kolegami w czasie okupacji</vt:lpstr>
      <vt:lpstr>W czasie zajęć w Państwowej Wyższej Szkole Budowy Maszyn i Elektrotechniki im. H. Wawelberga i S. Rotwanda</vt:lpstr>
      <vt:lpstr>Napis Jedź z nami do Niemiec!! na warszawskim biurze werbunkowym Arbeitsamtu przy ul. Nowy Świat 68</vt:lpstr>
      <vt:lpstr>„Kotwica” – znak Polski Walczącej namalowany przez Jana Bytnara na pomniku Lotnika na placu Unii Lubelskiej</vt:lpstr>
      <vt:lpstr>Fałszywa kenkarta wystawiona na nazwisko Jana Karskiego, z której miał korzystać po odbiciu przez kolegów z rąk Gestapo</vt:lpstr>
      <vt:lpstr>Zdjęcie z kenkarty – jedna z ostatnich fotografii Bytnara</vt:lpstr>
      <vt:lpstr>Kamienica przy al. Niepodległości 159, w której 23 marca 1943 zostali aresztowani „Rudy” i jego ojciec Stanisław Bytnar. Po lewej stronie głównego wejścia widoczna tablica upamiętniająca „Rudego” wmurowana w 1980</vt:lpstr>
      <vt:lpstr>Tablica pamiątkowa przy wejściu do kamienicy przy al. Niepodległości 159</vt:lpstr>
      <vt:lpstr>Wspólny grób Jana Bytnara i Macieja Aleksego Dawidowskiego w kwaterze Batalionu „Zośka” (A-20) na warszawskim cmentarzu Wojskowym na Powązkach</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„Szkoła pamięta”- Jan Bytnar</dc:title>
  <dc:creator>5.55</dc:creator>
  <cp:lastModifiedBy>5.55</cp:lastModifiedBy>
  <cp:revision>6</cp:revision>
  <dcterms:created xsi:type="dcterms:W3CDTF">2020-10-28T17:35:46Z</dcterms:created>
  <dcterms:modified xsi:type="dcterms:W3CDTF">2020-10-28T18:29:03Z</dcterms:modified>
</cp:coreProperties>
</file>