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8" r:id="rId3"/>
    <p:sldId id="269" r:id="rId4"/>
    <p:sldId id="261" r:id="rId5"/>
    <p:sldId id="265" r:id="rId6"/>
    <p:sldId id="260" r:id="rId7"/>
    <p:sldId id="268" r:id="rId8"/>
    <p:sldId id="257" r:id="rId9"/>
    <p:sldId id="262" r:id="rId10"/>
    <p:sldId id="263" r:id="rId11"/>
    <p:sldId id="264" r:id="rId12"/>
    <p:sldId id="266" r:id="rId13"/>
    <p:sldId id="267" r:id="rId14"/>
    <p:sldId id="270"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Prostokąt z rogami zaokrąglonymi po przekątnej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ytuł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0" name="Symbol zastępczy daty 9"/>
          <p:cNvSpPr>
            <a:spLocks noGrp="1"/>
          </p:cNvSpPr>
          <p:nvPr>
            <p:ph type="dt" sz="half" idx="10"/>
          </p:nvPr>
        </p:nvSpPr>
        <p:spPr>
          <a:xfrm>
            <a:off x="5562600" y="6509004"/>
            <a:ext cx="3002280" cy="274320"/>
          </a:xfrm>
        </p:spPr>
        <p:txBody>
          <a:bodyPr vert="horz" rtlCol="0"/>
          <a:lstStyle>
            <a:extLst/>
          </a:lstStyle>
          <a:p>
            <a:fld id="{624F2047-F81F-47F1-88D1-8A16D07AFDEA}" type="datetimeFigureOut">
              <a:rPr lang="pl-PL" smtClean="0"/>
              <a:pPr/>
              <a:t>28.10.2020</a:t>
            </a:fld>
            <a:endParaRPr lang="pl-PL"/>
          </a:p>
        </p:txBody>
      </p:sp>
      <p:sp>
        <p:nvSpPr>
          <p:cNvPr id="11" name="Symbol zastępczy numeru slajdu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974F51A-960E-4E4C-9598-769843EEA4BF}" type="slidenum">
              <a:rPr lang="pl-PL" smtClean="0"/>
              <a:pPr/>
              <a:t>‹#›</a:t>
            </a:fld>
            <a:endParaRPr lang="pl-PL"/>
          </a:p>
        </p:txBody>
      </p:sp>
      <p:sp>
        <p:nvSpPr>
          <p:cNvPr id="12" name="Symbol zastępczy stopki 11"/>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24F2047-F81F-47F1-88D1-8A16D07AFDEA}" type="datetimeFigureOut">
              <a:rPr lang="pl-PL" smtClean="0"/>
              <a:pPr/>
              <a:t>28.10.2020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974F51A-960E-4E4C-9598-769843EEA4BF}" type="slidenum">
              <a:rPr lang="pl-PL" smtClean="0"/>
              <a:pPr/>
              <a:t>‹#›</a:t>
            </a:fld>
            <a:endParaRPr lang="pl-PL"/>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lvl1pPr algn="l">
              <a:defRPr/>
            </a:lvl1pPr>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24F2047-F81F-47F1-88D1-8A16D07AFDEA}" type="datetimeFigureOut">
              <a:rPr lang="pl-PL" smtClean="0"/>
              <a:pPr/>
              <a:t>28.10.2020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974F51A-960E-4E4C-9598-769843EEA4BF}" type="slidenum">
              <a:rPr lang="pl-PL" smtClean="0"/>
              <a:pPr/>
              <a:t>‹#›</a:t>
            </a:fld>
            <a:endParaRPr lang="pl-PL"/>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24F2047-F81F-47F1-88D1-8A16D07AFDEA}" type="datetimeFigureOut">
              <a:rPr lang="pl-PL" smtClean="0"/>
              <a:pPr/>
              <a:t>28.10.2020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974F51A-960E-4E4C-9598-769843EEA4BF}" type="slidenum">
              <a:rPr lang="pl-PL" smtClean="0"/>
              <a:pPr/>
              <a:t>‹#›</a:t>
            </a:fld>
            <a:endParaRPr lang="pl-PL"/>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7" name="Prostokąt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a:xfrm>
            <a:off x="5562600" y="6513670"/>
            <a:ext cx="3002280" cy="274320"/>
          </a:xfrm>
        </p:spPr>
        <p:txBody>
          <a:bodyPr vert="horz" rtlCol="0"/>
          <a:lstStyle>
            <a:extLst/>
          </a:lstStyle>
          <a:p>
            <a:fld id="{624F2047-F81F-47F1-88D1-8A16D07AFDEA}" type="datetimeFigureOut">
              <a:rPr lang="pl-PL" smtClean="0"/>
              <a:pPr/>
              <a:t>28.10.2020</a:t>
            </a:fld>
            <a:endParaRPr lang="pl-PL"/>
          </a:p>
        </p:txBody>
      </p:sp>
      <p:sp>
        <p:nvSpPr>
          <p:cNvPr id="9" name="Symbol zastępczy numeru slajdu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974F51A-960E-4E4C-9598-769843EEA4BF}" type="slidenum">
              <a:rPr lang="pl-PL" smtClean="0"/>
              <a:pPr/>
              <a:t>‹#›</a:t>
            </a:fld>
            <a:endParaRPr lang="pl-PL"/>
          </a:p>
        </p:txBody>
      </p:sp>
      <p:sp>
        <p:nvSpPr>
          <p:cNvPr id="10" name="Symbol zastępczy stopki 9"/>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24F2047-F81F-47F1-88D1-8A16D07AFDEA}" type="datetimeFigureOut">
              <a:rPr lang="pl-PL" smtClean="0"/>
              <a:pPr/>
              <a:t>28.10.2020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a:xfrm>
            <a:off x="8641080" y="6514568"/>
            <a:ext cx="464288" cy="274320"/>
          </a:xfrm>
        </p:spPr>
        <p:txBody>
          <a:bodyPr/>
          <a:lstStyle>
            <a:extLst/>
          </a:lstStyle>
          <a:p>
            <a:fld id="{8974F51A-960E-4E4C-9598-769843EEA4BF}" type="slidenum">
              <a:rPr lang="pl-PL" smtClean="0"/>
              <a:pPr/>
              <a:t>‹#›</a:t>
            </a:fld>
            <a:endParaRPr lang="pl-PL"/>
          </a:p>
        </p:txBody>
      </p:sp>
      <p:sp>
        <p:nvSpPr>
          <p:cNvPr id="10" name="Prostokąt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Prostokąt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Prostokąt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ytuł 1"/>
          <p:cNvSpPr>
            <a:spLocks noGrp="1"/>
          </p:cNvSpPr>
          <p:nvPr>
            <p:ph type="title"/>
          </p:nvPr>
        </p:nvSpPr>
        <p:spPr>
          <a:xfrm>
            <a:off x="457200" y="251948"/>
            <a:ext cx="8229600"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24F2047-F81F-47F1-88D1-8A16D07AFDEA}" type="datetimeFigureOut">
              <a:rPr lang="pl-PL" smtClean="0"/>
              <a:pPr/>
              <a:t>28.10.2020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a:xfrm>
            <a:off x="8641080" y="6514568"/>
            <a:ext cx="464288" cy="274320"/>
          </a:xfrm>
        </p:spPr>
        <p:txBody>
          <a:bodyPr/>
          <a:lstStyle>
            <a:extLst/>
          </a:lstStyle>
          <a:p>
            <a:fld id="{8974F51A-960E-4E4C-9598-769843EEA4BF}" type="slidenum">
              <a:rPr lang="pl-PL" smtClean="0"/>
              <a:pPr/>
              <a:t>‹#›</a:t>
            </a:fld>
            <a:endParaRPr lang="pl-PL"/>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218"/>
            <a:ext cx="8229600"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24F2047-F81F-47F1-88D1-8A16D07AFDEA}" type="datetimeFigureOut">
              <a:rPr lang="pl-PL" smtClean="0"/>
              <a:pPr/>
              <a:t>28.10.2020</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8974F51A-960E-4E4C-9598-769843EEA4BF}" type="slidenum">
              <a:rPr lang="pl-PL" smtClean="0"/>
              <a:pPr/>
              <a:t>‹#›</a:t>
            </a:fld>
            <a:endParaRPr lang="pl-PL"/>
          </a:p>
        </p:txBody>
      </p:sp>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624F2047-F81F-47F1-88D1-8A16D07AFDEA}" type="datetimeFigureOut">
              <a:rPr lang="pl-PL" smtClean="0"/>
              <a:pPr/>
              <a:t>28.10.2020</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8974F51A-960E-4E4C-9598-769843EEA4BF}" type="slidenum">
              <a:rPr lang="pl-PL" smtClean="0"/>
              <a:pPr/>
              <a:t>‹#›</a:t>
            </a:fld>
            <a:endParaRPr lang="pl-PL"/>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2"/>
      </p:bgRef>
    </p:bg>
    <p:spTree>
      <p:nvGrpSpPr>
        <p:cNvPr id="1" name=""/>
        <p:cNvGrpSpPr/>
        <p:nvPr/>
      </p:nvGrpSpPr>
      <p:grpSpPr>
        <a:xfrm>
          <a:off x="0" y="0"/>
          <a:ext cx="0" cy="0"/>
          <a:chOff x="0" y="0"/>
          <a:chExt cx="0" cy="0"/>
        </a:xfrm>
      </p:grpSpPr>
      <p:sp>
        <p:nvSpPr>
          <p:cNvPr id="8" name="Prostokąt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963136" y="304800"/>
            <a:ext cx="3931920" cy="762000"/>
          </a:xfrm>
        </p:spPr>
        <p:txBody>
          <a:bodyPr anchor="b"/>
          <a:lstStyle>
            <a:lvl1pPr marL="0" algn="r">
              <a:buNone/>
              <a:defRPr sz="2000" b="1"/>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9" name="Symbol zastępczy daty 8"/>
          <p:cNvSpPr>
            <a:spLocks noGrp="1"/>
          </p:cNvSpPr>
          <p:nvPr>
            <p:ph type="dt" sz="half" idx="10"/>
          </p:nvPr>
        </p:nvSpPr>
        <p:spPr>
          <a:xfrm>
            <a:off x="5562600" y="6513670"/>
            <a:ext cx="3002280" cy="274320"/>
          </a:xfrm>
        </p:spPr>
        <p:txBody>
          <a:bodyPr vert="horz" rtlCol="0"/>
          <a:lstStyle>
            <a:extLst/>
          </a:lstStyle>
          <a:p>
            <a:fld id="{624F2047-F81F-47F1-88D1-8A16D07AFDEA}" type="datetimeFigureOut">
              <a:rPr lang="pl-PL" smtClean="0"/>
              <a:pPr/>
              <a:t>28.10.2020</a:t>
            </a:fld>
            <a:endParaRPr lang="pl-PL"/>
          </a:p>
        </p:txBody>
      </p:sp>
      <p:sp>
        <p:nvSpPr>
          <p:cNvPr id="10" name="Symbol zastępczy numeru slajdu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974F51A-960E-4E4C-9598-769843EEA4BF}" type="slidenum">
              <a:rPr lang="pl-PL" smtClean="0"/>
              <a:pPr/>
              <a:t>‹#›</a:t>
            </a:fld>
            <a:endParaRPr lang="pl-PL"/>
          </a:p>
        </p:txBody>
      </p:sp>
      <p:sp>
        <p:nvSpPr>
          <p:cNvPr id="11" name="Symbol zastępczy stopki 10"/>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040443" y="4724400"/>
            <a:ext cx="5486400" cy="664536"/>
          </a:xfrm>
        </p:spPr>
        <p:txBody>
          <a:bodyPr anchor="b"/>
          <a:lstStyle>
            <a:lvl1pPr marL="0" algn="r">
              <a:buNone/>
              <a:defRPr sz="2000" b="1"/>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13" name="Symbol zastępczy obrazu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8" name="Symbol zastępczy daty 7"/>
          <p:cNvSpPr>
            <a:spLocks noGrp="1"/>
          </p:cNvSpPr>
          <p:nvPr>
            <p:ph type="dt" sz="half" idx="10"/>
          </p:nvPr>
        </p:nvSpPr>
        <p:spPr>
          <a:xfrm>
            <a:off x="5562600" y="6509004"/>
            <a:ext cx="3002280" cy="274320"/>
          </a:xfrm>
        </p:spPr>
        <p:txBody>
          <a:bodyPr vert="horz" rtlCol="0"/>
          <a:lstStyle>
            <a:extLst/>
          </a:lstStyle>
          <a:p>
            <a:fld id="{624F2047-F81F-47F1-88D1-8A16D07AFDEA}" type="datetimeFigureOut">
              <a:rPr lang="pl-PL" smtClean="0"/>
              <a:pPr/>
              <a:t>28.10.2020</a:t>
            </a:fld>
            <a:endParaRPr lang="pl-PL"/>
          </a:p>
        </p:txBody>
      </p:sp>
      <p:sp>
        <p:nvSpPr>
          <p:cNvPr id="9" name="Symbol zastępczy numeru slajdu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974F51A-960E-4E4C-9598-769843EEA4BF}" type="slidenum">
              <a:rPr lang="pl-PL" smtClean="0"/>
              <a:pPr/>
              <a:t>‹#›</a:t>
            </a:fld>
            <a:endParaRPr lang="pl-PL"/>
          </a:p>
        </p:txBody>
      </p:sp>
      <p:sp>
        <p:nvSpPr>
          <p:cNvPr id="10" name="Symbol zastępczy stopki 9"/>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rostokąt z rogami zaokrąglonymi po przekątnej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stopki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pl-PL"/>
          </a:p>
        </p:txBody>
      </p:sp>
      <p:sp>
        <p:nvSpPr>
          <p:cNvPr id="14" name="Symbol zastępczy daty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24F2047-F81F-47F1-88D1-8A16D07AFDEA}" type="datetimeFigureOut">
              <a:rPr lang="pl-PL" smtClean="0"/>
              <a:pPr/>
              <a:t>28.10.2020</a:t>
            </a:fld>
            <a:endParaRPr lang="pl-PL"/>
          </a:p>
        </p:txBody>
      </p:sp>
      <p:sp>
        <p:nvSpPr>
          <p:cNvPr id="23" name="Symbol zastępczy numeru slajdu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974F51A-960E-4E4C-9598-769843EEA4BF}" type="slidenum">
              <a:rPr lang="pl-PL" smtClean="0"/>
              <a:pPr/>
              <a:t>‹#›</a:t>
            </a:fld>
            <a:endParaRPr lang="pl-PL"/>
          </a:p>
        </p:txBody>
      </p:sp>
      <p:sp>
        <p:nvSpPr>
          <p:cNvPr id="22" name="Symbol zastępczy tytuł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p:fade thruBlk="1"/>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Mariola\Music\Nowy%20folder\Najbardziej%20dramatyczna%20muzyka%20.%20The%20most%20dramatic%20music%20ever.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28596" y="0"/>
            <a:ext cx="8229600" cy="2209800"/>
          </a:xfrm>
        </p:spPr>
        <p:txBody>
          <a:bodyPr>
            <a:scene3d>
              <a:camera prst="obliqueBottomLeft"/>
              <a:lightRig rig="soft" dir="t">
                <a:rot lat="0" lon="0" rev="2400000"/>
              </a:lightRig>
            </a:scene3d>
            <a:sp3d extrusionH="57150">
              <a:bevelT w="19050" h="12700" prst="angle"/>
            </a:sp3d>
          </a:bodyPr>
          <a:lstStyle/>
          <a:p>
            <a:pPr algn="ctr"/>
            <a:r>
              <a:rPr lang="pl-PL" dirty="0" smtClean="0"/>
              <a:t>Wąchock- Gmina Historii</a:t>
            </a:r>
            <a:endParaRPr lang="pl-PL" dirty="0"/>
          </a:p>
        </p:txBody>
      </p:sp>
      <p:sp>
        <p:nvSpPr>
          <p:cNvPr id="3" name="Podtytuł 2"/>
          <p:cNvSpPr>
            <a:spLocks noGrp="1"/>
          </p:cNvSpPr>
          <p:nvPr>
            <p:ph type="subTitle" idx="1"/>
          </p:nvPr>
        </p:nvSpPr>
        <p:spPr>
          <a:xfrm>
            <a:off x="2071670" y="2857496"/>
            <a:ext cx="6560234" cy="1752600"/>
          </a:xfrm>
        </p:spPr>
        <p:txBody>
          <a:bodyPr/>
          <a:lstStyle/>
          <a:p>
            <a:pPr algn="ctr"/>
            <a:r>
              <a:rPr lang="pl-PL" dirty="0" smtClean="0">
                <a:effectLst>
                  <a:outerShdw blurRad="50800" dist="38100" dir="2700000" algn="tl" rotWithShape="0">
                    <a:prstClr val="black">
                      <a:alpha val="40000"/>
                    </a:prstClr>
                  </a:outerShdw>
                </a:effectLst>
              </a:rPr>
              <a:t>Wykonanie: Maja Mączyńska </a:t>
            </a:r>
            <a:endParaRPr lang="pl-PL" dirty="0">
              <a:effectLst>
                <a:outerShdw blurRad="50800" dist="38100" dir="2700000" algn="tl" rotWithShape="0">
                  <a:prstClr val="black">
                    <a:alpha val="40000"/>
                  </a:prstClr>
                </a:outerShdw>
              </a:effectLst>
            </a:endParaRPr>
          </a:p>
        </p:txBody>
      </p:sp>
      <p:pic>
        <p:nvPicPr>
          <p:cNvPr id="7" name="Najbardziej dramatyczna muzyka . The most dramatic music ever.mp3">
            <a:hlinkClick r:id="" action="ppaction://media"/>
          </p:cNvPr>
          <p:cNvPicPr>
            <a:picLocks noRot="1" noChangeAspect="1"/>
          </p:cNvPicPr>
          <p:nvPr>
            <a:audioFile r:link="rId1"/>
          </p:nvPr>
        </p:nvPicPr>
        <p:blipFill>
          <a:blip r:embed="rId3"/>
          <a:stretch>
            <a:fillRect/>
          </a:stretch>
        </p:blipFill>
        <p:spPr>
          <a:xfrm>
            <a:off x="4643438" y="4143380"/>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70" decel="100000"/>
                                        <p:tgtEl>
                                          <p:spTgt spid="2"/>
                                        </p:tgtEl>
                                      </p:cBhvr>
                                    </p:animEffect>
                                    <p:animScale>
                                      <p:cBhvr>
                                        <p:cTn id="15" dur="770" decel="100000"/>
                                        <p:tgtEl>
                                          <p:spTgt spid="2"/>
                                        </p:tgtEl>
                                      </p:cBhvr>
                                      <p:from x="10000" y="10000"/>
                                      <p:to x="200000" y="450000"/>
                                    </p:animScale>
                                    <p:animScale>
                                      <p:cBhvr>
                                        <p:cTn id="16" dur="1230" accel="100000" fill="hold">
                                          <p:stCondLst>
                                            <p:cond delay="770"/>
                                          </p:stCondLst>
                                        </p:cTn>
                                        <p:tgtEl>
                                          <p:spTgt spid="2"/>
                                        </p:tgtEl>
                                      </p:cBhvr>
                                      <p:from x="200000" y="450000"/>
                                      <p:to x="100000" y="100000"/>
                                    </p:animScale>
                                    <p:set>
                                      <p:cBhvr>
                                        <p:cTn id="17" dur="770" fill="hold"/>
                                        <p:tgtEl>
                                          <p:spTgt spid="2"/>
                                        </p:tgtEl>
                                        <p:attrNameLst>
                                          <p:attrName>ppt_x</p:attrName>
                                        </p:attrNameLst>
                                      </p:cBhvr>
                                      <p:to>
                                        <p:strVal val="(0.5)"/>
                                      </p:to>
                                    </p:set>
                                    <p:anim from="(0.5)" to="(#ppt_x)" calcmode="lin" valueType="num">
                                      <p:cBhvr>
                                        <p:cTn id="18" dur="1230" accel="100000" fill="hold">
                                          <p:stCondLst>
                                            <p:cond delay="770"/>
                                          </p:stCondLst>
                                        </p:cTn>
                                        <p:tgtEl>
                                          <p:spTgt spid="2"/>
                                        </p:tgtEl>
                                        <p:attrNameLst>
                                          <p:attrName>ppt_x</p:attrName>
                                        </p:attrNameLst>
                                      </p:cBhvr>
                                    </p:anim>
                                    <p:set>
                                      <p:cBhvr>
                                        <p:cTn id="19" dur="770" fill="hold"/>
                                        <p:tgtEl>
                                          <p:spTgt spid="2"/>
                                        </p:tgtEl>
                                        <p:attrNameLst>
                                          <p:attrName>ppt_y</p:attrName>
                                        </p:attrNameLst>
                                      </p:cBhvr>
                                      <p:to>
                                        <p:strVal val="(#ppt_y+0.4)"/>
                                      </p:to>
                                    </p:set>
                                    <p:anim from="(#ppt_y+0.4)" to="(#ppt_y)" calcmode="lin" valueType="num">
                                      <p:cBhvr>
                                        <p:cTn id="20" dur="1230" accel="100000" fill="hold">
                                          <p:stCondLst>
                                            <p:cond delay="770"/>
                                          </p:stCondLst>
                                        </p:cTn>
                                        <p:tgtEl>
                                          <p:spTgt spid="2"/>
                                        </p:tgtEl>
                                        <p:attrNameLst>
                                          <p:attrName>ppt_y</p:attrName>
                                        </p:attrNameLst>
                                      </p:cBhvr>
                                    </p:anim>
                                  </p:childTnLst>
                                </p:cTn>
                              </p:par>
                            </p:childTnLst>
                          </p:cTn>
                        </p:par>
                        <p:par>
                          <p:cTn id="21" fill="hold">
                            <p:stCondLst>
                              <p:cond delay="2000"/>
                            </p:stCondLst>
                            <p:childTnLst>
                              <p:par>
                                <p:cTn id="22" presetID="1" presetClass="mediacall" presetSubtype="0" fill="hold" nodeType="afterEffect">
                                  <p:stCondLst>
                                    <p:cond delay="0"/>
                                  </p:stCondLst>
                                  <p:childTnLst>
                                    <p:cmd type="call" cmd="playFrom(0.0)">
                                      <p:cBhvr>
                                        <p:cTn id="2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4"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Zadanie AK</a:t>
            </a:r>
            <a:endParaRPr lang="pl-PL" dirty="0"/>
          </a:p>
        </p:txBody>
      </p:sp>
      <p:sp>
        <p:nvSpPr>
          <p:cNvPr id="3" name="Symbol zastępczy zawartości 2"/>
          <p:cNvSpPr>
            <a:spLocks noGrp="1"/>
          </p:cNvSpPr>
          <p:nvPr>
            <p:ph idx="1"/>
          </p:nvPr>
        </p:nvSpPr>
        <p:spPr>
          <a:xfrm>
            <a:off x="457200" y="1646237"/>
            <a:ext cx="8258204" cy="2782895"/>
          </a:xfrm>
        </p:spPr>
        <p:txBody>
          <a:bodyPr>
            <a:normAutofit fontScale="70000" lnSpcReduction="20000"/>
          </a:bodyPr>
          <a:lstStyle/>
          <a:p>
            <a:pPr algn="just"/>
            <a:r>
              <a:rPr lang="pl-PL" u="sng" dirty="0" smtClean="0">
                <a:solidFill>
                  <a:schemeClr val="accent6">
                    <a:lumMod val="75000"/>
                  </a:schemeClr>
                </a:solidFill>
              </a:rPr>
              <a:t>Zadaniem Armii Krajowej</a:t>
            </a:r>
            <a:r>
              <a:rPr lang="pl-PL" dirty="0" smtClean="0"/>
              <a:t> było tworzenie struktur wojskowo-organizacyjnych na czas okupacji dla mobilizacji społeczeństwa do walki bieżącej, ochrona Polskiego Państwa Podziemnego oraz odtworzenie armii na czas otwartej walki o niepodległość, czyli przygotowanie kraju do powstania powszechnego. Działalność AK prowadzona była w dwóch formach: utworzenie struktur wojskowych i organizacyjnych na czas okupacji oraz przygotowania armii konspiracyjnej na czas otwartej walki o niepodległość.</a:t>
            </a:r>
            <a:endParaRPr lang="pl-PL" dirty="0"/>
          </a:p>
        </p:txBody>
      </p:sp>
      <p:pic>
        <p:nvPicPr>
          <p:cNvPr id="3074" name="Picture 2" descr="70 lat temu powstała Armia Krajowa | dzieje.pl - Historia Polski"/>
          <p:cNvPicPr>
            <a:picLocks noChangeAspect="1" noChangeArrowheads="1"/>
          </p:cNvPicPr>
          <p:nvPr/>
        </p:nvPicPr>
        <p:blipFill>
          <a:blip r:embed="rId2"/>
          <a:srcRect/>
          <a:stretch>
            <a:fillRect/>
          </a:stretch>
        </p:blipFill>
        <p:spPr bwMode="auto">
          <a:xfrm>
            <a:off x="857224" y="4286256"/>
            <a:ext cx="3214710" cy="2397638"/>
          </a:xfrm>
          <a:prstGeom prst="rect">
            <a:avLst/>
          </a:prstGeom>
          <a:noFill/>
        </p:spPr>
      </p:pic>
      <p:pic>
        <p:nvPicPr>
          <p:cNvPr id="3076" name="Picture 4" descr="Armia Krajowa - historia, działalność, znaczenie"/>
          <p:cNvPicPr>
            <a:picLocks noChangeAspect="1" noChangeArrowheads="1"/>
          </p:cNvPicPr>
          <p:nvPr/>
        </p:nvPicPr>
        <p:blipFill>
          <a:blip r:embed="rId3"/>
          <a:srcRect/>
          <a:stretch>
            <a:fillRect/>
          </a:stretch>
        </p:blipFill>
        <p:spPr bwMode="auto">
          <a:xfrm>
            <a:off x="4357686" y="4286256"/>
            <a:ext cx="3143272" cy="2282499"/>
          </a:xfrm>
          <a:prstGeom prst="rect">
            <a:avLst/>
          </a:prstGeom>
          <a:noFill/>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anim calcmode="lin" valueType="num">
                                      <p:cBhvr>
                                        <p:cTn id="25" dur="1000" fill="hold"/>
                                        <p:tgtEl>
                                          <p:spTgt spid="3074"/>
                                        </p:tgtEl>
                                        <p:attrNameLst>
                                          <p:attrName>ppt_x</p:attrName>
                                        </p:attrNameLst>
                                      </p:cBhvr>
                                      <p:tavLst>
                                        <p:tav tm="0">
                                          <p:val>
                                            <p:strVal val="#ppt_x"/>
                                          </p:val>
                                        </p:tav>
                                        <p:tav tm="100000">
                                          <p:val>
                                            <p:strVal val="#ppt_x"/>
                                          </p:val>
                                        </p:tav>
                                      </p:tavLst>
                                    </p:anim>
                                    <p:anim calcmode="lin" valueType="num">
                                      <p:cBhvr>
                                        <p:cTn id="2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wipe(down)">
                                      <p:cBhvr>
                                        <p:cTn id="31" dur="580">
                                          <p:stCondLst>
                                            <p:cond delay="0"/>
                                          </p:stCondLst>
                                        </p:cTn>
                                        <p:tgtEl>
                                          <p:spTgt spid="3076"/>
                                        </p:tgtEl>
                                      </p:cBhvr>
                                    </p:animEffect>
                                    <p:anim calcmode="lin" valueType="num">
                                      <p:cBhvr>
                                        <p:cTn id="32"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7" dur="26">
                                          <p:stCondLst>
                                            <p:cond delay="650"/>
                                          </p:stCondLst>
                                        </p:cTn>
                                        <p:tgtEl>
                                          <p:spTgt spid="3076"/>
                                        </p:tgtEl>
                                      </p:cBhvr>
                                      <p:to x="100000" y="60000"/>
                                    </p:animScale>
                                    <p:animScale>
                                      <p:cBhvr>
                                        <p:cTn id="38" dur="166" decel="50000">
                                          <p:stCondLst>
                                            <p:cond delay="676"/>
                                          </p:stCondLst>
                                        </p:cTn>
                                        <p:tgtEl>
                                          <p:spTgt spid="3076"/>
                                        </p:tgtEl>
                                      </p:cBhvr>
                                      <p:to x="100000" y="100000"/>
                                    </p:animScale>
                                    <p:animScale>
                                      <p:cBhvr>
                                        <p:cTn id="39" dur="26">
                                          <p:stCondLst>
                                            <p:cond delay="1312"/>
                                          </p:stCondLst>
                                        </p:cTn>
                                        <p:tgtEl>
                                          <p:spTgt spid="3076"/>
                                        </p:tgtEl>
                                      </p:cBhvr>
                                      <p:to x="100000" y="80000"/>
                                    </p:animScale>
                                    <p:animScale>
                                      <p:cBhvr>
                                        <p:cTn id="40" dur="166" decel="50000">
                                          <p:stCondLst>
                                            <p:cond delay="1338"/>
                                          </p:stCondLst>
                                        </p:cTn>
                                        <p:tgtEl>
                                          <p:spTgt spid="3076"/>
                                        </p:tgtEl>
                                      </p:cBhvr>
                                      <p:to x="100000" y="100000"/>
                                    </p:animScale>
                                    <p:animScale>
                                      <p:cBhvr>
                                        <p:cTn id="41" dur="26">
                                          <p:stCondLst>
                                            <p:cond delay="1642"/>
                                          </p:stCondLst>
                                        </p:cTn>
                                        <p:tgtEl>
                                          <p:spTgt spid="3076"/>
                                        </p:tgtEl>
                                      </p:cBhvr>
                                      <p:to x="100000" y="90000"/>
                                    </p:animScale>
                                    <p:animScale>
                                      <p:cBhvr>
                                        <p:cTn id="42" dur="166" decel="50000">
                                          <p:stCondLst>
                                            <p:cond delay="1668"/>
                                          </p:stCondLst>
                                        </p:cTn>
                                        <p:tgtEl>
                                          <p:spTgt spid="3076"/>
                                        </p:tgtEl>
                                      </p:cBhvr>
                                      <p:to x="100000" y="100000"/>
                                    </p:animScale>
                                    <p:animScale>
                                      <p:cBhvr>
                                        <p:cTn id="43" dur="26">
                                          <p:stCondLst>
                                            <p:cond delay="1808"/>
                                          </p:stCondLst>
                                        </p:cTn>
                                        <p:tgtEl>
                                          <p:spTgt spid="3076"/>
                                        </p:tgtEl>
                                      </p:cBhvr>
                                      <p:to x="100000" y="95000"/>
                                    </p:animScale>
                                    <p:animScale>
                                      <p:cBhvr>
                                        <p:cTn id="44"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Cichociemni </a:t>
            </a:r>
            <a:endParaRPr lang="pl-PL" dirty="0"/>
          </a:p>
        </p:txBody>
      </p:sp>
      <p:sp>
        <p:nvSpPr>
          <p:cNvPr id="3" name="Symbol zastępczy zawartości 2"/>
          <p:cNvSpPr>
            <a:spLocks noGrp="1"/>
          </p:cNvSpPr>
          <p:nvPr>
            <p:ph idx="1"/>
          </p:nvPr>
        </p:nvSpPr>
        <p:spPr>
          <a:xfrm>
            <a:off x="457200" y="1646237"/>
            <a:ext cx="8472518" cy="2497143"/>
          </a:xfrm>
        </p:spPr>
        <p:txBody>
          <a:bodyPr>
            <a:normAutofit fontScale="85000" lnSpcReduction="10000"/>
          </a:bodyPr>
          <a:lstStyle/>
          <a:p>
            <a:pPr algn="just"/>
            <a:r>
              <a:rPr lang="pl-PL" dirty="0" smtClean="0"/>
              <a:t>Cichociemni Spadochroniarze Armii Krajowej – przeszkoleni w Wielkiej Brytanii oraz we Włoszech żołnierze Polskich Sił Zbrojnych, którzy ochotniczo zgłosili się do służby specjalnej w konspiracyjnej Armii Krajowej na terenie Polski . Zadaniem ich było przeprowadzać akcje dywersyjne.</a:t>
            </a:r>
            <a:endParaRPr lang="pl-PL" dirty="0"/>
          </a:p>
        </p:txBody>
      </p:sp>
      <p:sp>
        <p:nvSpPr>
          <p:cNvPr id="2050" name="AutoShape 2" descr="Cichociemni Spadochroniarze Armii Krajowej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Cichociemni Spadochroniarze Armii Krajowej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4" name="AutoShape 6" descr="Cichociemni Spadochroniarze Armii Krajowej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6" name="Picture 8" descr="Ostatni lot legendarnych &quot;cichociemnych&quot; do Polski - Mobilna INTERIA w  INTERIA.PL"/>
          <p:cNvPicPr>
            <a:picLocks noChangeAspect="1" noChangeArrowheads="1"/>
          </p:cNvPicPr>
          <p:nvPr/>
        </p:nvPicPr>
        <p:blipFill>
          <a:blip r:embed="rId2"/>
          <a:srcRect/>
          <a:stretch>
            <a:fillRect/>
          </a:stretch>
        </p:blipFill>
        <p:spPr bwMode="auto">
          <a:xfrm>
            <a:off x="714348" y="4000504"/>
            <a:ext cx="3467327" cy="2590787"/>
          </a:xfrm>
          <a:prstGeom prst="rect">
            <a:avLst/>
          </a:prstGeom>
          <a:noFill/>
        </p:spPr>
      </p:pic>
      <p:pic>
        <p:nvPicPr>
          <p:cNvPr id="2058" name="Picture 10" descr="Cichociemni to historia Polski - Nasz Dziennik"/>
          <p:cNvPicPr>
            <a:picLocks noChangeAspect="1" noChangeArrowheads="1"/>
          </p:cNvPicPr>
          <p:nvPr/>
        </p:nvPicPr>
        <p:blipFill>
          <a:blip r:embed="rId3"/>
          <a:srcRect/>
          <a:stretch>
            <a:fillRect/>
          </a:stretch>
        </p:blipFill>
        <p:spPr bwMode="auto">
          <a:xfrm>
            <a:off x="4286248" y="4000504"/>
            <a:ext cx="4434733" cy="2485299"/>
          </a:xfrm>
          <a:prstGeom prst="rect">
            <a:avLst/>
          </a:prstGeom>
          <a:noFill/>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plus(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barn(inHorizontal)">
                                      <p:cBhvr>
                                        <p:cTn id="21" dur="500"/>
                                        <p:tgtEl>
                                          <p:spTgt spid="2056"/>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2058"/>
                                        </p:tgtEl>
                                        <p:attrNameLst>
                                          <p:attrName>style.visibility</p:attrName>
                                        </p:attrNameLst>
                                      </p:cBhvr>
                                      <p:to>
                                        <p:strVal val="visible"/>
                                      </p:to>
                                    </p:set>
                                    <p:animEffect transition="in" filter="fade">
                                      <p:cBhvr>
                                        <p:cTn id="26" dur="770" decel="100000"/>
                                        <p:tgtEl>
                                          <p:spTgt spid="2058"/>
                                        </p:tgtEl>
                                      </p:cBhvr>
                                    </p:animEffect>
                                    <p:animScale>
                                      <p:cBhvr>
                                        <p:cTn id="27" dur="770" decel="100000"/>
                                        <p:tgtEl>
                                          <p:spTgt spid="2058"/>
                                        </p:tgtEl>
                                      </p:cBhvr>
                                      <p:from x="10000" y="10000"/>
                                      <p:to x="200000" y="450000"/>
                                    </p:animScale>
                                    <p:animScale>
                                      <p:cBhvr>
                                        <p:cTn id="28" dur="1230" accel="100000" fill="hold">
                                          <p:stCondLst>
                                            <p:cond delay="770"/>
                                          </p:stCondLst>
                                        </p:cTn>
                                        <p:tgtEl>
                                          <p:spTgt spid="2058"/>
                                        </p:tgtEl>
                                      </p:cBhvr>
                                      <p:from x="200000" y="450000"/>
                                      <p:to x="100000" y="100000"/>
                                    </p:animScale>
                                    <p:set>
                                      <p:cBhvr>
                                        <p:cTn id="29" dur="770" fill="hold"/>
                                        <p:tgtEl>
                                          <p:spTgt spid="2058"/>
                                        </p:tgtEl>
                                        <p:attrNameLst>
                                          <p:attrName>ppt_x</p:attrName>
                                        </p:attrNameLst>
                                      </p:cBhvr>
                                      <p:to>
                                        <p:strVal val="(0.5)"/>
                                      </p:to>
                                    </p:set>
                                    <p:anim from="(0.5)" to="(#ppt_x)" calcmode="lin" valueType="num">
                                      <p:cBhvr>
                                        <p:cTn id="30" dur="1230" accel="100000" fill="hold">
                                          <p:stCondLst>
                                            <p:cond delay="770"/>
                                          </p:stCondLst>
                                        </p:cTn>
                                        <p:tgtEl>
                                          <p:spTgt spid="2058"/>
                                        </p:tgtEl>
                                        <p:attrNameLst>
                                          <p:attrName>ppt_x</p:attrName>
                                        </p:attrNameLst>
                                      </p:cBhvr>
                                    </p:anim>
                                    <p:set>
                                      <p:cBhvr>
                                        <p:cTn id="31" dur="770" fill="hold"/>
                                        <p:tgtEl>
                                          <p:spTgt spid="2058"/>
                                        </p:tgtEl>
                                        <p:attrNameLst>
                                          <p:attrName>ppt_y</p:attrName>
                                        </p:attrNameLst>
                                      </p:cBhvr>
                                      <p:to>
                                        <p:strVal val="(#ppt_y+0.4)"/>
                                      </p:to>
                                    </p:set>
                                    <p:anim from="(#ppt_y+0.4)" to="(#ppt_y)" calcmode="lin" valueType="num">
                                      <p:cBhvr>
                                        <p:cTn id="32" dur="1230" accel="100000" fill="hold">
                                          <p:stCondLst>
                                            <p:cond delay="770"/>
                                          </p:stCondLst>
                                        </p:cTn>
                                        <p:tgtEl>
                                          <p:spTgt spid="20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71472" y="1714488"/>
            <a:ext cx="8229600" cy="4669156"/>
          </a:xfrm>
        </p:spPr>
        <p:txBody>
          <a:bodyPr>
            <a:normAutofit fontScale="92500"/>
          </a:bodyPr>
          <a:lstStyle/>
          <a:p>
            <a:r>
              <a:rPr lang="pl-PL" sz="4000" dirty="0" smtClean="0"/>
              <a:t>Mały sabotaż polegał na tzw. Utrudnianiu życia Niemcom np. malowanie znaku Polski walczącej na murach albo wywieszaniu flag polskich </a:t>
            </a:r>
            <a:r>
              <a:rPr lang="pl-PL" sz="4000" dirty="0" smtClean="0"/>
              <a:t>jak i znaków, napisów przeciwko Niemcom.</a:t>
            </a:r>
            <a:endParaRPr lang="pl-PL" sz="4000" dirty="0" smtClean="0"/>
          </a:p>
          <a:p>
            <a:r>
              <a:rPr lang="pl-PL" sz="4000" dirty="0" smtClean="0"/>
              <a:t>Akcje dywersyjne (akcje zbrojne)</a:t>
            </a:r>
            <a:endParaRPr lang="pl-PL" sz="4000" dirty="0"/>
          </a:p>
        </p:txBody>
      </p:sp>
      <p:sp>
        <p:nvSpPr>
          <p:cNvPr id="4" name="Tytuł 1"/>
          <p:cNvSpPr>
            <a:spLocks noGrp="1"/>
          </p:cNvSpPr>
          <p:nvPr>
            <p:ph type="title"/>
          </p:nvPr>
        </p:nvSpPr>
        <p:spPr>
          <a:xfrm>
            <a:off x="428596" y="428604"/>
            <a:ext cx="8229600" cy="1285884"/>
          </a:xfrm>
        </p:spPr>
        <p:txBody>
          <a:bodyPr>
            <a:normAutofit fontScale="90000"/>
          </a:bodyPr>
          <a:lstStyle/>
          <a:p>
            <a:pPr algn="ctr"/>
            <a:r>
              <a:rPr lang="pl-PL" dirty="0" smtClean="0"/>
              <a:t>Akcje </a:t>
            </a:r>
            <a:r>
              <a:rPr lang="pl-PL" dirty="0" smtClean="0"/>
              <a:t>prowadzone </a:t>
            </a:r>
            <a:r>
              <a:rPr lang="pl-PL" dirty="0" smtClean="0"/>
              <a:t>przez AK</a:t>
            </a:r>
            <a:br>
              <a:rPr lang="pl-PL" dirty="0" smtClean="0"/>
            </a:br>
            <a:endParaRPr lang="pl-PL" dirty="0"/>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ły Sabotaż: « brudimiasto/simpson/blog"/>
          <p:cNvPicPr>
            <a:picLocks noChangeAspect="1" noChangeArrowheads="1"/>
          </p:cNvPicPr>
          <p:nvPr/>
        </p:nvPicPr>
        <p:blipFill>
          <a:blip r:embed="rId2"/>
          <a:srcRect/>
          <a:stretch>
            <a:fillRect/>
          </a:stretch>
        </p:blipFill>
        <p:spPr bwMode="auto">
          <a:xfrm>
            <a:off x="428596" y="214290"/>
            <a:ext cx="2630216" cy="3857652"/>
          </a:xfrm>
          <a:prstGeom prst="rect">
            <a:avLst/>
          </a:prstGeom>
          <a:noFill/>
        </p:spPr>
      </p:pic>
      <p:pic>
        <p:nvPicPr>
          <p:cNvPr id="23554" name="Picture 2" descr="Mały Sabotaż: « brudimiasto/simpson/blog"/>
          <p:cNvPicPr>
            <a:picLocks noChangeAspect="1" noChangeArrowheads="1"/>
          </p:cNvPicPr>
          <p:nvPr/>
        </p:nvPicPr>
        <p:blipFill>
          <a:blip r:embed="rId3"/>
          <a:srcRect/>
          <a:stretch>
            <a:fillRect/>
          </a:stretch>
        </p:blipFill>
        <p:spPr bwMode="auto">
          <a:xfrm>
            <a:off x="3071802" y="214290"/>
            <a:ext cx="5842040" cy="3943379"/>
          </a:xfrm>
          <a:prstGeom prst="rect">
            <a:avLst/>
          </a:prstGeom>
          <a:noFill/>
        </p:spPr>
      </p:pic>
      <p:pic>
        <p:nvPicPr>
          <p:cNvPr id="23556" name="Picture 4" descr="75 lat temu AK przeprowadziła akcję &quot;Wieniec&quot; | dzieje.pl - Historia Polski"/>
          <p:cNvPicPr>
            <a:picLocks noChangeAspect="1" noChangeArrowheads="1"/>
          </p:cNvPicPr>
          <p:nvPr/>
        </p:nvPicPr>
        <p:blipFill>
          <a:blip r:embed="rId4"/>
          <a:srcRect/>
          <a:stretch>
            <a:fillRect/>
          </a:stretch>
        </p:blipFill>
        <p:spPr bwMode="auto">
          <a:xfrm>
            <a:off x="357158" y="4000480"/>
            <a:ext cx="4286280" cy="2857520"/>
          </a:xfrm>
          <a:prstGeom prst="rect">
            <a:avLst/>
          </a:prstGeom>
          <a:noFill/>
        </p:spPr>
      </p:pic>
      <p:pic>
        <p:nvPicPr>
          <p:cNvPr id="23558" name="Picture 6" descr="Polska Zbrojna"/>
          <p:cNvPicPr>
            <a:picLocks noChangeAspect="1" noChangeArrowheads="1"/>
          </p:cNvPicPr>
          <p:nvPr/>
        </p:nvPicPr>
        <p:blipFill>
          <a:blip r:embed="rId5"/>
          <a:srcRect/>
          <a:stretch>
            <a:fillRect/>
          </a:stretch>
        </p:blipFill>
        <p:spPr bwMode="auto">
          <a:xfrm>
            <a:off x="4786314" y="4071942"/>
            <a:ext cx="3857652" cy="2569257"/>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70" decel="100000"/>
                                        <p:tgtEl>
                                          <p:spTgt spid="2"/>
                                        </p:tgtEl>
                                      </p:cBhvr>
                                    </p:animEffect>
                                    <p:animScale>
                                      <p:cBhvr>
                                        <p:cTn id="18" dur="770" decel="100000"/>
                                        <p:tgtEl>
                                          <p:spTgt spid="2"/>
                                        </p:tgtEl>
                                      </p:cBhvr>
                                      <p:from x="10000" y="10000"/>
                                      <p:to x="200000" y="450000"/>
                                    </p:animScale>
                                    <p:animScale>
                                      <p:cBhvr>
                                        <p:cTn id="19" dur="1230" accel="100000" fill="hold">
                                          <p:stCondLst>
                                            <p:cond delay="770"/>
                                          </p:stCondLst>
                                        </p:cTn>
                                        <p:tgtEl>
                                          <p:spTgt spid="2"/>
                                        </p:tgtEl>
                                      </p:cBhvr>
                                      <p:from x="200000" y="450000"/>
                                      <p:to x="100000" y="100000"/>
                                    </p:animScale>
                                    <p:set>
                                      <p:cBhvr>
                                        <p:cTn id="20" dur="770" fill="hold"/>
                                        <p:tgtEl>
                                          <p:spTgt spid="2"/>
                                        </p:tgtEl>
                                        <p:attrNameLst>
                                          <p:attrName>ppt_x</p:attrName>
                                        </p:attrNameLst>
                                      </p:cBhvr>
                                      <p:to>
                                        <p:strVal val="(0.5)"/>
                                      </p:to>
                                    </p:set>
                                    <p:anim from="(0.5)" to="(#ppt_x)" calcmode="lin" valueType="num">
                                      <p:cBhvr>
                                        <p:cTn id="21" dur="1230" accel="100000" fill="hold">
                                          <p:stCondLst>
                                            <p:cond delay="770"/>
                                          </p:stCondLst>
                                        </p:cTn>
                                        <p:tgtEl>
                                          <p:spTgt spid="2"/>
                                        </p:tgtEl>
                                        <p:attrNameLst>
                                          <p:attrName>ppt_x</p:attrName>
                                        </p:attrNameLst>
                                      </p:cBhvr>
                                    </p:anim>
                                    <p:set>
                                      <p:cBhvr>
                                        <p:cTn id="22" dur="770" fill="hold"/>
                                        <p:tgtEl>
                                          <p:spTgt spid="2"/>
                                        </p:tgtEl>
                                        <p:attrNameLst>
                                          <p:attrName>ppt_y</p:attrName>
                                        </p:attrNameLst>
                                      </p:cBhvr>
                                      <p:to>
                                        <p:strVal val="(#ppt_y+0.4)"/>
                                      </p:to>
                                    </p:set>
                                    <p:anim from="(#ppt_y+0.4)" to="(#ppt_y)" calcmode="lin" valueType="num">
                                      <p:cBhvr>
                                        <p:cTn id="23" dur="1230" accel="100000" fill="hold">
                                          <p:stCondLst>
                                            <p:cond delay="770"/>
                                          </p:stCondLst>
                                        </p:cTn>
                                        <p:tgtEl>
                                          <p:spTgt spid="2"/>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3556"/>
                                        </p:tgtEl>
                                        <p:attrNameLst>
                                          <p:attrName>style.visibility</p:attrName>
                                        </p:attrNameLst>
                                      </p:cBhvr>
                                      <p:to>
                                        <p:strVal val="visible"/>
                                      </p:to>
                                    </p:set>
                                    <p:animEffect transition="in" filter="wipe(down)">
                                      <p:cBhvr>
                                        <p:cTn id="28" dur="580">
                                          <p:stCondLst>
                                            <p:cond delay="0"/>
                                          </p:stCondLst>
                                        </p:cTn>
                                        <p:tgtEl>
                                          <p:spTgt spid="23556"/>
                                        </p:tgtEl>
                                      </p:cBhvr>
                                    </p:animEffect>
                                    <p:anim calcmode="lin" valueType="num">
                                      <p:cBhvr>
                                        <p:cTn id="29" dur="1822" tmFilter="0,0; 0.14,0.36; 0.43,0.73; 0.71,0.91; 1.0,1.0">
                                          <p:stCondLst>
                                            <p:cond delay="0"/>
                                          </p:stCondLst>
                                        </p:cTn>
                                        <p:tgtEl>
                                          <p:spTgt spid="2355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355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355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355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3556"/>
                                        </p:tgtEl>
                                        <p:attrNameLst>
                                          <p:attrName>ppt_y</p:attrName>
                                        </p:attrNameLst>
                                      </p:cBhvr>
                                      <p:tavLst>
                                        <p:tav tm="0" fmla="#ppt_y-sin(pi*$)/81">
                                          <p:val>
                                            <p:fltVal val="0"/>
                                          </p:val>
                                        </p:tav>
                                        <p:tav tm="100000">
                                          <p:val>
                                            <p:fltVal val="1"/>
                                          </p:val>
                                        </p:tav>
                                      </p:tavLst>
                                    </p:anim>
                                    <p:animScale>
                                      <p:cBhvr>
                                        <p:cTn id="34" dur="26">
                                          <p:stCondLst>
                                            <p:cond delay="650"/>
                                          </p:stCondLst>
                                        </p:cTn>
                                        <p:tgtEl>
                                          <p:spTgt spid="23556"/>
                                        </p:tgtEl>
                                      </p:cBhvr>
                                      <p:to x="100000" y="60000"/>
                                    </p:animScale>
                                    <p:animScale>
                                      <p:cBhvr>
                                        <p:cTn id="35" dur="166" decel="50000">
                                          <p:stCondLst>
                                            <p:cond delay="676"/>
                                          </p:stCondLst>
                                        </p:cTn>
                                        <p:tgtEl>
                                          <p:spTgt spid="23556"/>
                                        </p:tgtEl>
                                      </p:cBhvr>
                                      <p:to x="100000" y="100000"/>
                                    </p:animScale>
                                    <p:animScale>
                                      <p:cBhvr>
                                        <p:cTn id="36" dur="26">
                                          <p:stCondLst>
                                            <p:cond delay="1312"/>
                                          </p:stCondLst>
                                        </p:cTn>
                                        <p:tgtEl>
                                          <p:spTgt spid="23556"/>
                                        </p:tgtEl>
                                      </p:cBhvr>
                                      <p:to x="100000" y="80000"/>
                                    </p:animScale>
                                    <p:animScale>
                                      <p:cBhvr>
                                        <p:cTn id="37" dur="166" decel="50000">
                                          <p:stCondLst>
                                            <p:cond delay="1338"/>
                                          </p:stCondLst>
                                        </p:cTn>
                                        <p:tgtEl>
                                          <p:spTgt spid="23556"/>
                                        </p:tgtEl>
                                      </p:cBhvr>
                                      <p:to x="100000" y="100000"/>
                                    </p:animScale>
                                    <p:animScale>
                                      <p:cBhvr>
                                        <p:cTn id="38" dur="26">
                                          <p:stCondLst>
                                            <p:cond delay="1642"/>
                                          </p:stCondLst>
                                        </p:cTn>
                                        <p:tgtEl>
                                          <p:spTgt spid="23556"/>
                                        </p:tgtEl>
                                      </p:cBhvr>
                                      <p:to x="100000" y="90000"/>
                                    </p:animScale>
                                    <p:animScale>
                                      <p:cBhvr>
                                        <p:cTn id="39" dur="166" decel="50000">
                                          <p:stCondLst>
                                            <p:cond delay="1668"/>
                                          </p:stCondLst>
                                        </p:cTn>
                                        <p:tgtEl>
                                          <p:spTgt spid="23556"/>
                                        </p:tgtEl>
                                      </p:cBhvr>
                                      <p:to x="100000" y="100000"/>
                                    </p:animScale>
                                    <p:animScale>
                                      <p:cBhvr>
                                        <p:cTn id="40" dur="26">
                                          <p:stCondLst>
                                            <p:cond delay="1808"/>
                                          </p:stCondLst>
                                        </p:cTn>
                                        <p:tgtEl>
                                          <p:spTgt spid="23556"/>
                                        </p:tgtEl>
                                      </p:cBhvr>
                                      <p:to x="100000" y="95000"/>
                                    </p:animScale>
                                    <p:animScale>
                                      <p:cBhvr>
                                        <p:cTn id="41" dur="166" decel="50000">
                                          <p:stCondLst>
                                            <p:cond delay="1834"/>
                                          </p:stCondLst>
                                        </p:cTn>
                                        <p:tgtEl>
                                          <p:spTgt spid="2355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iterate type="lt">
                                    <p:tmPct val="5000"/>
                                  </p:iterate>
                                  <p:childTnLst>
                                    <p:set>
                                      <p:cBhvr>
                                        <p:cTn id="45" dur="1" fill="hold">
                                          <p:stCondLst>
                                            <p:cond delay="0"/>
                                          </p:stCondLst>
                                        </p:cTn>
                                        <p:tgtEl>
                                          <p:spTgt spid="23558"/>
                                        </p:tgtEl>
                                        <p:attrNameLst>
                                          <p:attrName>style.visibility</p:attrName>
                                        </p:attrNameLst>
                                      </p:cBhvr>
                                      <p:to>
                                        <p:strVal val="visible"/>
                                      </p:to>
                                    </p:set>
                                    <p:anim calcmode="lin" valueType="num">
                                      <p:cBhvr>
                                        <p:cTn id="46" dur="1000" fill="hold"/>
                                        <p:tgtEl>
                                          <p:spTgt spid="23558"/>
                                        </p:tgtEl>
                                        <p:attrNameLst>
                                          <p:attrName>ppt_w</p:attrName>
                                        </p:attrNameLst>
                                      </p:cBhvr>
                                      <p:tavLst>
                                        <p:tav tm="0">
                                          <p:val>
                                            <p:fltVal val="0"/>
                                          </p:val>
                                        </p:tav>
                                        <p:tav tm="100000">
                                          <p:val>
                                            <p:strVal val="#ppt_w"/>
                                          </p:val>
                                        </p:tav>
                                      </p:tavLst>
                                    </p:anim>
                                    <p:anim calcmode="lin" valueType="num">
                                      <p:cBhvr>
                                        <p:cTn id="47" dur="1000" fill="hold"/>
                                        <p:tgtEl>
                                          <p:spTgt spid="23558"/>
                                        </p:tgtEl>
                                        <p:attrNameLst>
                                          <p:attrName>ppt_h</p:attrName>
                                        </p:attrNameLst>
                                      </p:cBhvr>
                                      <p:tavLst>
                                        <p:tav tm="0">
                                          <p:val>
                                            <p:fltVal val="0"/>
                                          </p:val>
                                        </p:tav>
                                        <p:tav tm="100000">
                                          <p:val>
                                            <p:strVal val="#ppt_h"/>
                                          </p:val>
                                        </p:tav>
                                      </p:tavLst>
                                    </p:anim>
                                    <p:anim calcmode="lin" valueType="num">
                                      <p:cBhvr>
                                        <p:cTn id="48" dur="1000" fill="hold"/>
                                        <p:tgtEl>
                                          <p:spTgt spid="23558"/>
                                        </p:tgtEl>
                                        <p:attrNameLst>
                                          <p:attrName>style.rotation</p:attrName>
                                        </p:attrNameLst>
                                      </p:cBhvr>
                                      <p:tavLst>
                                        <p:tav tm="0">
                                          <p:val>
                                            <p:fltVal val="90"/>
                                          </p:val>
                                        </p:tav>
                                        <p:tav tm="100000">
                                          <p:val>
                                            <p:fltVal val="0"/>
                                          </p:val>
                                        </p:tav>
                                      </p:tavLst>
                                    </p:anim>
                                    <p:animEffect transition="in" filter="fade">
                                      <p:cBhvr>
                                        <p:cTn id="49"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onkluzja hashtag on Twitter"/>
          <p:cNvPicPr>
            <a:picLocks noChangeAspect="1" noChangeArrowheads="1"/>
          </p:cNvPicPr>
          <p:nvPr/>
        </p:nvPicPr>
        <p:blipFill>
          <a:blip r:embed="rId2"/>
          <a:srcRect/>
          <a:stretch>
            <a:fillRect/>
          </a:stretch>
        </p:blipFill>
        <p:spPr bwMode="auto">
          <a:xfrm>
            <a:off x="0" y="0"/>
            <a:ext cx="9215502" cy="68580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Wykus</a:t>
            </a:r>
            <a:r>
              <a:rPr lang="pl-PL" dirty="0" smtClean="0"/>
              <a:t> </a:t>
            </a:r>
            <a:endParaRPr lang="pl-PL" dirty="0"/>
          </a:p>
        </p:txBody>
      </p:sp>
      <p:sp>
        <p:nvSpPr>
          <p:cNvPr id="3" name="Symbol zastępczy zawartości 2"/>
          <p:cNvSpPr>
            <a:spLocks noGrp="1"/>
          </p:cNvSpPr>
          <p:nvPr>
            <p:ph idx="1"/>
          </p:nvPr>
        </p:nvSpPr>
        <p:spPr>
          <a:xfrm>
            <a:off x="457200" y="1600201"/>
            <a:ext cx="8329642" cy="2400303"/>
          </a:xfrm>
        </p:spPr>
        <p:txBody>
          <a:bodyPr>
            <a:normAutofit fontScale="62500" lnSpcReduction="20000"/>
          </a:bodyPr>
          <a:lstStyle/>
          <a:p>
            <a:pPr algn="just"/>
            <a:r>
              <a:rPr lang="pl-PL" sz="2600" dirty="0"/>
              <a:t>W dniach 14-16 </a:t>
            </a:r>
            <a:r>
              <a:rPr lang="pl-PL" sz="2600" dirty="0" smtClean="0"/>
              <a:t>czerwca. </a:t>
            </a:r>
            <a:r>
              <a:rPr lang="pl-PL" sz="2600" dirty="0"/>
              <a:t>w Górach Świętokrzyskich jak co roku </a:t>
            </a:r>
            <a:r>
              <a:rPr lang="pl-PL" sz="2600" dirty="0" smtClean="0"/>
              <a:t>odbywają </a:t>
            </a:r>
            <a:r>
              <a:rPr lang="pl-PL" sz="2600" dirty="0"/>
              <a:t>się uroczystości poświęcone Dowódcom i Żołnierzom Oddziałów „Ponurego” i „</a:t>
            </a:r>
            <a:r>
              <a:rPr lang="pl-PL" sz="2600" dirty="0" err="1"/>
              <a:t>Nurta</a:t>
            </a:r>
            <a:r>
              <a:rPr lang="pl-PL" sz="2600" dirty="0"/>
              <a:t>”.</a:t>
            </a:r>
            <a:endParaRPr lang="pl-PL" sz="2600" dirty="0" smtClean="0"/>
          </a:p>
          <a:p>
            <a:pPr algn="just"/>
            <a:r>
              <a:rPr lang="pl-PL" sz="2600" dirty="0"/>
              <a:t>W miejscu uroczystości podczas II wojny światowej stacjonowały oddziały żołnierzy polskiego podziemia, Zgrupowania Partyzanckie AK „Ponurego” i „</a:t>
            </a:r>
            <a:r>
              <a:rPr lang="pl-PL" sz="2600" dirty="0" err="1"/>
              <a:t>Nurta</a:t>
            </a:r>
            <a:r>
              <a:rPr lang="pl-PL" sz="2600" dirty="0"/>
              <a:t>”.</a:t>
            </a:r>
            <a:endParaRPr lang="pl-PL" sz="2600" dirty="0" smtClean="0"/>
          </a:p>
          <a:p>
            <a:pPr algn="just"/>
            <a:r>
              <a:rPr lang="pl-PL" sz="2600" dirty="0"/>
              <a:t>Uroczystości na „</a:t>
            </a:r>
            <a:r>
              <a:rPr lang="pl-PL" sz="2600" dirty="0" err="1"/>
              <a:t>Wykusie</a:t>
            </a:r>
            <a:r>
              <a:rPr lang="pl-PL" sz="2600" dirty="0"/>
              <a:t>” odbywają się od ponad 60 lat. To właśnie w tym miejscu w 1957 r. odsłonięto kapliczkę z obrazem Matki Boskiej Bolesnej. Na jej ścianach umieszczono pseudonimy poległych bohaterów AK, a na otaczającym murze znajduje się obecnie kilkaset tabliczek z nazwiskami poległych i zmarłych żołnierzy zgrupowań.</a:t>
            </a:r>
            <a:endParaRPr lang="pl-PL" sz="2600" dirty="0" smtClean="0"/>
          </a:p>
          <a:p>
            <a:endParaRPr lang="pl-PL" dirty="0"/>
          </a:p>
        </p:txBody>
      </p:sp>
      <p:pic>
        <p:nvPicPr>
          <p:cNvPr id="3076" name="Picture 4" descr="Czarny szlak Wykus - Starachowice | www.kgpttkkielce.pl"/>
          <p:cNvPicPr>
            <a:picLocks noChangeAspect="1" noChangeArrowheads="1"/>
          </p:cNvPicPr>
          <p:nvPr/>
        </p:nvPicPr>
        <p:blipFill>
          <a:blip r:embed="rId2"/>
          <a:srcRect/>
          <a:stretch>
            <a:fillRect/>
          </a:stretch>
        </p:blipFill>
        <p:spPr bwMode="auto">
          <a:xfrm>
            <a:off x="2714612" y="3571876"/>
            <a:ext cx="4643502" cy="3092645"/>
          </a:xfrm>
          <a:prstGeom prst="rect">
            <a:avLst/>
          </a:prstGeom>
          <a:noFill/>
        </p:spPr>
      </p:pic>
      <p:pic>
        <p:nvPicPr>
          <p:cNvPr id="6" name="Picture 2" descr="Wykus – Wikipedia, wolna encyklopedia"/>
          <p:cNvPicPr>
            <a:picLocks noChangeAspect="1" noChangeArrowheads="1"/>
          </p:cNvPicPr>
          <p:nvPr/>
        </p:nvPicPr>
        <p:blipFill>
          <a:blip r:embed="rId3"/>
          <a:srcRect/>
          <a:stretch>
            <a:fillRect/>
          </a:stretch>
        </p:blipFill>
        <p:spPr bwMode="auto">
          <a:xfrm rot="21104679">
            <a:off x="136228" y="4509428"/>
            <a:ext cx="3209793" cy="2129164"/>
          </a:xfrm>
          <a:prstGeom prst="rect">
            <a:avLst/>
          </a:prstGeom>
          <a:noFill/>
        </p:spPr>
      </p:pic>
      <p:pic>
        <p:nvPicPr>
          <p:cNvPr id="3078" name="Picture 6" descr="Szef UdSKiOR: Wykus – tu zawsze biło serce wolnej Polski | dzieje.pl -  Historia Polski"/>
          <p:cNvPicPr>
            <a:picLocks noChangeAspect="1" noChangeArrowheads="1"/>
          </p:cNvPicPr>
          <p:nvPr/>
        </p:nvPicPr>
        <p:blipFill>
          <a:blip r:embed="rId4" cstate="print"/>
          <a:srcRect/>
          <a:stretch>
            <a:fillRect/>
          </a:stretch>
        </p:blipFill>
        <p:spPr bwMode="auto">
          <a:xfrm rot="380795">
            <a:off x="6158370" y="4875033"/>
            <a:ext cx="2893425" cy="1828646"/>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fade">
                                      <p:cBhvr>
                                        <p:cTn id="43" dur="800" decel="100000"/>
                                        <p:tgtEl>
                                          <p:spTgt spid="3076"/>
                                        </p:tgtEl>
                                      </p:cBhvr>
                                    </p:animEffect>
                                    <p:anim calcmode="lin" valueType="num">
                                      <p:cBhvr>
                                        <p:cTn id="44" dur="800" decel="100000" fill="hold"/>
                                        <p:tgtEl>
                                          <p:spTgt spid="3076"/>
                                        </p:tgtEl>
                                        <p:attrNameLst>
                                          <p:attrName>style.rotation</p:attrName>
                                        </p:attrNameLst>
                                      </p:cBhvr>
                                      <p:tavLst>
                                        <p:tav tm="0">
                                          <p:val>
                                            <p:fltVal val="-90"/>
                                          </p:val>
                                        </p:tav>
                                        <p:tav tm="100000">
                                          <p:val>
                                            <p:fltVal val="0"/>
                                          </p:val>
                                        </p:tav>
                                      </p:tavLst>
                                    </p:anim>
                                    <p:anim calcmode="lin" valueType="num">
                                      <p:cBhvr>
                                        <p:cTn id="45" dur="800" decel="100000" fill="hold"/>
                                        <p:tgtEl>
                                          <p:spTgt spid="3076"/>
                                        </p:tgtEl>
                                        <p:attrNameLst>
                                          <p:attrName>ppt_x</p:attrName>
                                        </p:attrNameLst>
                                      </p:cBhvr>
                                      <p:tavLst>
                                        <p:tav tm="0">
                                          <p:val>
                                            <p:strVal val="#ppt_x+0.4"/>
                                          </p:val>
                                        </p:tav>
                                        <p:tav tm="100000">
                                          <p:val>
                                            <p:strVal val="#ppt_x-0.05"/>
                                          </p:val>
                                        </p:tav>
                                      </p:tavLst>
                                    </p:anim>
                                    <p:anim calcmode="lin" valueType="num">
                                      <p:cBhvr>
                                        <p:cTn id="46" dur="800" decel="100000" fill="hold"/>
                                        <p:tgtEl>
                                          <p:spTgt spid="307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07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076"/>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Scale>
                                      <p:cBhvr>
                                        <p:cTn id="5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6"/>
                                        </p:tgtEl>
                                        <p:attrNameLst>
                                          <p:attrName>ppt_x</p:attrName>
                                          <p:attrName>ppt_y</p:attrName>
                                        </p:attrNameLst>
                                      </p:cBhvr>
                                    </p:animMotion>
                                    <p:animEffect transition="in" filter="fade">
                                      <p:cBhvr>
                                        <p:cTn id="55" dur="1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58" presetClass="entr" presetSubtype="0" accel="100000" fill="hold" nodeType="clickEffect">
                                  <p:stCondLst>
                                    <p:cond delay="0"/>
                                  </p:stCondLst>
                                  <p:childTnLst>
                                    <p:set>
                                      <p:cBhvr>
                                        <p:cTn id="59" dur="1" fill="hold">
                                          <p:stCondLst>
                                            <p:cond delay="0"/>
                                          </p:stCondLst>
                                        </p:cTn>
                                        <p:tgtEl>
                                          <p:spTgt spid="3078"/>
                                        </p:tgtEl>
                                        <p:attrNameLst>
                                          <p:attrName>style.visibility</p:attrName>
                                        </p:attrNameLst>
                                      </p:cBhvr>
                                      <p:to>
                                        <p:strVal val="visible"/>
                                      </p:to>
                                    </p:set>
                                    <p:anim calcmode="lin" valueType="num">
                                      <p:cBhvr>
                                        <p:cTn id="60" dur="500" fill="hold"/>
                                        <p:tgtEl>
                                          <p:spTgt spid="3078"/>
                                        </p:tgtEl>
                                        <p:attrNameLst>
                                          <p:attrName>ppt_w</p:attrName>
                                        </p:attrNameLst>
                                      </p:cBhvr>
                                      <p:tavLst>
                                        <p:tav tm="0">
                                          <p:val>
                                            <p:strVal val="#ppt_w*2.5"/>
                                          </p:val>
                                        </p:tav>
                                        <p:tav tm="100000">
                                          <p:val>
                                            <p:strVal val="#ppt_w"/>
                                          </p:val>
                                        </p:tav>
                                      </p:tavLst>
                                    </p:anim>
                                    <p:anim calcmode="lin" valueType="num">
                                      <p:cBhvr>
                                        <p:cTn id="61" dur="500" fill="hold"/>
                                        <p:tgtEl>
                                          <p:spTgt spid="3078"/>
                                        </p:tgtEl>
                                        <p:attrNameLst>
                                          <p:attrName>ppt_h</p:attrName>
                                        </p:attrNameLst>
                                      </p:cBhvr>
                                      <p:tavLst>
                                        <p:tav tm="0">
                                          <p:val>
                                            <p:strVal val="#ppt_h*0.01"/>
                                          </p:val>
                                        </p:tav>
                                        <p:tav tm="100000">
                                          <p:val>
                                            <p:strVal val="#ppt_h"/>
                                          </p:val>
                                        </p:tav>
                                      </p:tavLst>
                                    </p:anim>
                                    <p:anim calcmode="lin" valueType="num">
                                      <p:cBhvr>
                                        <p:cTn id="62" dur="500" fill="hold"/>
                                        <p:tgtEl>
                                          <p:spTgt spid="3078"/>
                                        </p:tgtEl>
                                        <p:attrNameLst>
                                          <p:attrName>ppt_x</p:attrName>
                                        </p:attrNameLst>
                                      </p:cBhvr>
                                      <p:tavLst>
                                        <p:tav tm="0">
                                          <p:val>
                                            <p:strVal val="#ppt_x"/>
                                          </p:val>
                                        </p:tav>
                                        <p:tav tm="100000">
                                          <p:val>
                                            <p:strVal val="#ppt_x"/>
                                          </p:val>
                                        </p:tav>
                                      </p:tavLst>
                                    </p:anim>
                                    <p:anim calcmode="lin" valueType="num">
                                      <p:cBhvr>
                                        <p:cTn id="63" dur="500" fill="hold"/>
                                        <p:tgtEl>
                                          <p:spTgt spid="3078"/>
                                        </p:tgtEl>
                                        <p:attrNameLst>
                                          <p:attrName>ppt_y</p:attrName>
                                        </p:attrNameLst>
                                      </p:cBhvr>
                                      <p:tavLst>
                                        <p:tav tm="0">
                                          <p:val>
                                            <p:strVal val="#ppt_h+1"/>
                                          </p:val>
                                        </p:tav>
                                        <p:tav tm="100000">
                                          <p:val>
                                            <p:strVal val="#ppt_y"/>
                                          </p:val>
                                        </p:tav>
                                      </p:tavLst>
                                    </p:anim>
                                    <p:animEffect transition="in" filter="fade">
                                      <p:cBhvr>
                                        <p:cTn id="6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7166"/>
            <a:ext cx="8229600" cy="6143668"/>
          </a:xfrm>
        </p:spPr>
        <p:txBody>
          <a:bodyPr>
            <a:normAutofit fontScale="92500" lnSpcReduction="20000"/>
          </a:bodyPr>
          <a:lstStyle/>
          <a:p>
            <a:pPr algn="just"/>
            <a:r>
              <a:rPr lang="pl-PL" sz="1800" dirty="0" smtClean="0"/>
              <a:t>Wczesną wiosną 1943 r. przeniesiony z Wydzielonej Organizacji Dywersyjnej "Wachlarz" por. cc. Jan </a:t>
            </a:r>
            <a:r>
              <a:rPr lang="pl-PL" sz="1800" dirty="0" err="1" smtClean="0"/>
              <a:t>Piwnik</a:t>
            </a:r>
            <a:r>
              <a:rPr lang="pl-PL" sz="1800" dirty="0" smtClean="0"/>
              <a:t> "Ponury", po rozmowach z </a:t>
            </a:r>
            <a:r>
              <a:rPr lang="pl-PL" sz="1800" dirty="0" err="1" smtClean="0"/>
              <a:t>płk</a:t>
            </a:r>
            <a:r>
              <a:rPr lang="pl-PL" sz="1800" dirty="0" smtClean="0"/>
              <a:t>. Emilem Fieldorfem "Nilem", dowódcą Kedywu KG AK, został skierowany do Kedywu Okręgu Radomsko-Kieleckiego AK "Jodła". Przydział do okręgu "Jodła" otrzymał 1 kwietnia 1943 r. Funkcję szefa Kedywu Okręgu przejął 4 czerwca 1943 r. od ppor. Hipolita Krogulca ps. "Albiński". Na terenie Kielecczyzny w organizacji oddziałów pomagali mu skoczkowie cichociemni: por. Eugeniusz Kaszyński ps. "Nurt", ppor. Waldemar </a:t>
            </a:r>
            <a:r>
              <a:rPr lang="pl-PL" sz="1800" dirty="0" err="1" smtClean="0"/>
              <a:t>Szwiec</a:t>
            </a:r>
            <a:r>
              <a:rPr lang="pl-PL" sz="1800" dirty="0" smtClean="0"/>
              <a:t> ps. "Robot", ppor. Antoni Jastrzębski ps. "Ugór". Od czerwca do sierpnia 1943 r. "Ponury" podporządkował sobie większość samodzielnych oddziałów operujących w północnej części dzisiejszego województwa świętokrzyskiego. Zgrupowania liczyły łącznie około 250-300 osób. </a:t>
            </a:r>
          </a:p>
          <a:p>
            <a:pPr algn="just"/>
            <a:endParaRPr lang="pl-PL" sz="1800" dirty="0" smtClean="0"/>
          </a:p>
          <a:p>
            <a:pPr algn="just"/>
            <a:r>
              <a:rPr lang="pl-PL" sz="1800" dirty="0" err="1" smtClean="0"/>
              <a:t>Wykus</a:t>
            </a:r>
            <a:r>
              <a:rPr lang="pl-PL" sz="1800" dirty="0" smtClean="0"/>
              <a:t> niejednokrotnie stanowił bazę polskich partyzantów. Podczas powstania styczniowego stacjonowali tu powstańcy dowodzeni przez Mariana Langiewicza  W trakcie II wojny światowej znajdowały się tu obozy żołnierzy polskiego podziemia, najpierw pod dowództwem </a:t>
            </a:r>
            <a:r>
              <a:rPr lang="pl-PL" sz="1800" dirty="0" err="1" smtClean="0"/>
              <a:t>mjr</a:t>
            </a:r>
            <a:r>
              <a:rPr lang="pl-PL" sz="1800" dirty="0" smtClean="0"/>
              <a:t>. Henryka Dobrzańskiego ,,Hubala’’ później Zgrupowania Partyzanckie AK „Ponury” – por. cc. Jana </a:t>
            </a:r>
            <a:r>
              <a:rPr lang="pl-PL" sz="1800" dirty="0" err="1" smtClean="0"/>
              <a:t>Piwika</a:t>
            </a:r>
            <a:r>
              <a:rPr lang="pl-PL" sz="1800" dirty="0" smtClean="0"/>
              <a:t> ,,Ponurego’’.</a:t>
            </a:r>
          </a:p>
          <a:p>
            <a:pPr algn="just"/>
            <a:endParaRPr lang="pl-PL" sz="1800" dirty="0" smtClean="0"/>
          </a:p>
          <a:p>
            <a:pPr algn="just"/>
            <a:r>
              <a:rPr lang="pl-PL" sz="1800" dirty="0" smtClean="0"/>
              <a:t>Pierwszym miejscem postoju Zgrupowań był Kamień </a:t>
            </a:r>
            <a:r>
              <a:rPr lang="pl-PL" sz="1800" dirty="0" err="1" smtClean="0"/>
              <a:t>Michniowski</a:t>
            </a:r>
            <a:r>
              <a:rPr lang="pl-PL" sz="1800" dirty="0" smtClean="0"/>
              <a:t>, 5 km na wschód od Michniowa. Ze względu na brak dostępu do wody dla dużej liczby żołnierzy oraz lokalizację zbyt blisko wsi, oddziały przeniosły się na Wzgórze 326 w rejonie uroczyska </a:t>
            </a:r>
            <a:r>
              <a:rPr lang="pl-PL" sz="1800" dirty="0" err="1" smtClean="0"/>
              <a:t>Wykus</a:t>
            </a:r>
            <a:r>
              <a:rPr lang="pl-PL" sz="1800" dirty="0" smtClean="0"/>
              <a:t> w Puszczy Jodłowej w Górach Świętokrzyskich. Z inicjatywy J. </a:t>
            </a:r>
            <a:r>
              <a:rPr lang="pl-PL" sz="1800" dirty="0" err="1" smtClean="0"/>
              <a:t>Piwnika</a:t>
            </a:r>
            <a:r>
              <a:rPr lang="pl-PL" sz="1800" dirty="0" smtClean="0"/>
              <a:t> w niemieckiej fabryce w Suchedniowie – w celu dozbrojenia partyzantów – została zapoczątkowana tajna produkcja kopii brytyjskich pistoletów maszynowych Sten </a:t>
            </a:r>
            <a:r>
              <a:rPr lang="pl-PL" sz="1800" dirty="0" err="1" smtClean="0"/>
              <a:t>Mk</a:t>
            </a:r>
            <a:r>
              <a:rPr lang="pl-PL" sz="1800" dirty="0" smtClean="0"/>
              <a:t>. II, którą zorganizował inż. Kazimierz </a:t>
            </a:r>
            <a:r>
              <a:rPr lang="pl-PL" sz="1800" dirty="0" err="1" smtClean="0"/>
              <a:t>Czerniewski</a:t>
            </a:r>
            <a:r>
              <a:rPr lang="pl-PL" sz="1800" dirty="0" smtClean="0"/>
              <a:t> ps. "</a:t>
            </a:r>
            <a:r>
              <a:rPr lang="pl-PL" sz="1800" dirty="0" err="1" smtClean="0"/>
              <a:t>Korebko</a:t>
            </a:r>
            <a:r>
              <a:rPr lang="pl-PL" sz="1800" dirty="0" smtClean="0"/>
              <a:t>". </a:t>
            </a:r>
            <a:endParaRPr lang="pl-PL" sz="1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2"/>
          </p:nvPr>
        </p:nvSpPr>
        <p:spPr>
          <a:xfrm>
            <a:off x="457200" y="571480"/>
            <a:ext cx="3008313" cy="5554683"/>
          </a:xfrm>
        </p:spPr>
        <p:txBody>
          <a:bodyPr>
            <a:normAutofit fontScale="92500"/>
          </a:bodyPr>
          <a:lstStyle/>
          <a:p>
            <a:pPr algn="l"/>
            <a:r>
              <a:rPr lang="pl-PL" sz="2800" u="sng" dirty="0" smtClean="0">
                <a:solidFill>
                  <a:schemeClr val="accent6">
                    <a:lumMod val="75000"/>
                  </a:schemeClr>
                </a:solidFill>
              </a:rPr>
              <a:t>Zdzisław Stefan </a:t>
            </a:r>
            <a:r>
              <a:rPr lang="pl-PL" sz="2800" u="sng" dirty="0" err="1" smtClean="0">
                <a:solidFill>
                  <a:schemeClr val="accent6">
                    <a:lumMod val="75000"/>
                  </a:schemeClr>
                </a:solidFill>
              </a:rPr>
              <a:t>Rachtan</a:t>
            </a:r>
            <a:r>
              <a:rPr lang="pl-PL" sz="2800" u="sng" dirty="0" smtClean="0">
                <a:solidFill>
                  <a:schemeClr val="accent6">
                    <a:lumMod val="75000"/>
                  </a:schemeClr>
                </a:solidFill>
              </a:rPr>
              <a:t> ps. Halny </a:t>
            </a:r>
            <a:r>
              <a:rPr lang="pl-PL" sz="2800" dirty="0" smtClean="0"/>
              <a:t>– porucznik, żołnierz Zgrupowań Partyzanckich AK „Ponury” i </a:t>
            </a:r>
            <a:r>
              <a:rPr lang="pl-PL" sz="2800" dirty="0" err="1" smtClean="0"/>
              <a:t>I</a:t>
            </a:r>
            <a:r>
              <a:rPr lang="pl-PL" sz="2800" dirty="0" smtClean="0"/>
              <a:t> batalionu 2 </a:t>
            </a:r>
            <a:r>
              <a:rPr lang="pl-PL" sz="2800" dirty="0" err="1" smtClean="0"/>
              <a:t>pp</a:t>
            </a:r>
            <a:r>
              <a:rPr lang="pl-PL" sz="2800" dirty="0" smtClean="0"/>
              <a:t> Leg. AK „</a:t>
            </a:r>
            <a:r>
              <a:rPr lang="pl-PL" sz="2800" dirty="0" err="1" smtClean="0"/>
              <a:t>Nurta</a:t>
            </a:r>
            <a:r>
              <a:rPr lang="pl-PL" sz="2800" dirty="0" smtClean="0"/>
              <a:t>”, Kawaler Krzyża Srebrnego Orderu Wojennego Virtuti </a:t>
            </a:r>
            <a:r>
              <a:rPr lang="pl-PL" sz="2800" dirty="0" err="1" smtClean="0"/>
              <a:t>Militari</a:t>
            </a:r>
            <a:endParaRPr lang="pl-PL" sz="2800" dirty="0"/>
          </a:p>
        </p:txBody>
      </p:sp>
      <p:sp>
        <p:nvSpPr>
          <p:cNvPr id="18434" name="AutoShape 2" descr="Zdzisław Rachtan – Wikipedia, wolna encyklopedia"/>
          <p:cNvSpPr>
            <a:spLocks noChangeAspect="1" noChangeArrowheads="1"/>
          </p:cNvSpPr>
          <p:nvPr/>
        </p:nvSpPr>
        <p:spPr bwMode="auto">
          <a:xfrm>
            <a:off x="155575" y="-1104900"/>
            <a:ext cx="1790700" cy="23050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8436" name="Picture 4" descr="Zdzisław Rachtan – Wikipedia, wolna encyklopedia"/>
          <p:cNvPicPr>
            <a:picLocks noChangeAspect="1" noChangeArrowheads="1"/>
          </p:cNvPicPr>
          <p:nvPr/>
        </p:nvPicPr>
        <p:blipFill>
          <a:blip r:embed="rId2"/>
          <a:srcRect/>
          <a:stretch>
            <a:fillRect/>
          </a:stretch>
        </p:blipFill>
        <p:spPr bwMode="auto">
          <a:xfrm>
            <a:off x="3714744" y="214290"/>
            <a:ext cx="4786346" cy="6138488"/>
          </a:xfrm>
          <a:prstGeom prst="rect">
            <a:avLst/>
          </a:prstGeom>
          <a:noFill/>
        </p:spPr>
      </p:pic>
      <p:pic>
        <p:nvPicPr>
          <p:cNvPr id="18438" name="Picture 6" descr="Zmarł Zdzisław Rachtan – żołnierz NOW i AK"/>
          <p:cNvPicPr>
            <a:picLocks noChangeAspect="1" noChangeArrowheads="1"/>
          </p:cNvPicPr>
          <p:nvPr/>
        </p:nvPicPr>
        <p:blipFill>
          <a:blip r:embed="rId3"/>
          <a:srcRect/>
          <a:stretch>
            <a:fillRect/>
          </a:stretch>
        </p:blipFill>
        <p:spPr bwMode="auto">
          <a:xfrm rot="361185">
            <a:off x="6525599" y="4836250"/>
            <a:ext cx="2526025" cy="1894519"/>
          </a:xfrm>
          <a:prstGeom prst="rect">
            <a:avLst/>
          </a:prstGeom>
          <a:noFill/>
        </p:spPr>
      </p:pic>
      <p:pic>
        <p:nvPicPr>
          <p:cNvPr id="18440" name="Picture 8" descr="Pogrzeb por. Zdzisława Rachtana (ps. „Halny”) – Warszawa, 31 stycznia 2014  - Aktualności - Instytut Pamięci Narodowej"/>
          <p:cNvPicPr>
            <a:picLocks noChangeAspect="1" noChangeArrowheads="1"/>
          </p:cNvPicPr>
          <p:nvPr/>
        </p:nvPicPr>
        <p:blipFill>
          <a:blip r:embed="rId4" cstate="print"/>
          <a:srcRect/>
          <a:stretch>
            <a:fillRect/>
          </a:stretch>
        </p:blipFill>
        <p:spPr bwMode="auto">
          <a:xfrm rot="21347961">
            <a:off x="3785659" y="4699356"/>
            <a:ext cx="3071802" cy="2048892"/>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8436"/>
                                        </p:tgtEl>
                                        <p:attrNameLst>
                                          <p:attrName>style.visibility</p:attrName>
                                        </p:attrNameLst>
                                      </p:cBhvr>
                                      <p:to>
                                        <p:strVal val="visible"/>
                                      </p:to>
                                    </p:set>
                                    <p:anim calcmode="lin" valueType="num">
                                      <p:cBhvr>
                                        <p:cTn id="14" dur="500" fill="hold"/>
                                        <p:tgtEl>
                                          <p:spTgt spid="18436"/>
                                        </p:tgtEl>
                                        <p:attrNameLst>
                                          <p:attrName>ppt_w</p:attrName>
                                        </p:attrNameLst>
                                      </p:cBhvr>
                                      <p:tavLst>
                                        <p:tav tm="0">
                                          <p:val>
                                            <p:fltVal val="0"/>
                                          </p:val>
                                        </p:tav>
                                        <p:tav tm="100000">
                                          <p:val>
                                            <p:strVal val="#ppt_w"/>
                                          </p:val>
                                        </p:tav>
                                      </p:tavLst>
                                    </p:anim>
                                    <p:anim calcmode="lin" valueType="num">
                                      <p:cBhvr>
                                        <p:cTn id="15" dur="500" fill="hold"/>
                                        <p:tgtEl>
                                          <p:spTgt spid="18436"/>
                                        </p:tgtEl>
                                        <p:attrNameLst>
                                          <p:attrName>ppt_h</p:attrName>
                                        </p:attrNameLst>
                                      </p:cBhvr>
                                      <p:tavLst>
                                        <p:tav tm="0">
                                          <p:val>
                                            <p:fltVal val="0"/>
                                          </p:val>
                                        </p:tav>
                                        <p:tav tm="100000">
                                          <p:val>
                                            <p:strVal val="#ppt_h"/>
                                          </p:val>
                                        </p:tav>
                                      </p:tavLst>
                                    </p:anim>
                                    <p:anim calcmode="lin" valueType="num">
                                      <p:cBhvr>
                                        <p:cTn id="16" dur="500" fill="hold"/>
                                        <p:tgtEl>
                                          <p:spTgt spid="18436"/>
                                        </p:tgtEl>
                                        <p:attrNameLst>
                                          <p:attrName>style.rotation</p:attrName>
                                        </p:attrNameLst>
                                      </p:cBhvr>
                                      <p:tavLst>
                                        <p:tav tm="0">
                                          <p:val>
                                            <p:fltVal val="360"/>
                                          </p:val>
                                        </p:tav>
                                        <p:tav tm="100000">
                                          <p:val>
                                            <p:fltVal val="0"/>
                                          </p:val>
                                        </p:tav>
                                      </p:tavLst>
                                    </p:anim>
                                    <p:animEffect transition="in" filter="fade">
                                      <p:cBhvr>
                                        <p:cTn id="17" dur="500"/>
                                        <p:tgtEl>
                                          <p:spTgt spid="1843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wipe(down)">
                                      <p:cBhvr>
                                        <p:cTn id="22" dur="580">
                                          <p:stCondLst>
                                            <p:cond delay="0"/>
                                          </p:stCondLst>
                                        </p:cTn>
                                        <p:tgtEl>
                                          <p:spTgt spid="18440"/>
                                        </p:tgtEl>
                                      </p:cBhvr>
                                    </p:animEffect>
                                    <p:anim calcmode="lin" valueType="num">
                                      <p:cBhvr>
                                        <p:cTn id="23" dur="1822" tmFilter="0,0; 0.14,0.36; 0.43,0.73; 0.71,0.91; 1.0,1.0">
                                          <p:stCondLst>
                                            <p:cond delay="0"/>
                                          </p:stCondLst>
                                        </p:cTn>
                                        <p:tgtEl>
                                          <p:spTgt spid="1844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844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844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844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8440"/>
                                        </p:tgtEl>
                                        <p:attrNameLst>
                                          <p:attrName>ppt_y</p:attrName>
                                        </p:attrNameLst>
                                      </p:cBhvr>
                                      <p:tavLst>
                                        <p:tav tm="0" fmla="#ppt_y-sin(pi*$)/81">
                                          <p:val>
                                            <p:fltVal val="0"/>
                                          </p:val>
                                        </p:tav>
                                        <p:tav tm="100000">
                                          <p:val>
                                            <p:fltVal val="1"/>
                                          </p:val>
                                        </p:tav>
                                      </p:tavLst>
                                    </p:anim>
                                    <p:animScale>
                                      <p:cBhvr>
                                        <p:cTn id="28" dur="26">
                                          <p:stCondLst>
                                            <p:cond delay="650"/>
                                          </p:stCondLst>
                                        </p:cTn>
                                        <p:tgtEl>
                                          <p:spTgt spid="18440"/>
                                        </p:tgtEl>
                                      </p:cBhvr>
                                      <p:to x="100000" y="60000"/>
                                    </p:animScale>
                                    <p:animScale>
                                      <p:cBhvr>
                                        <p:cTn id="29" dur="166" decel="50000">
                                          <p:stCondLst>
                                            <p:cond delay="676"/>
                                          </p:stCondLst>
                                        </p:cTn>
                                        <p:tgtEl>
                                          <p:spTgt spid="18440"/>
                                        </p:tgtEl>
                                      </p:cBhvr>
                                      <p:to x="100000" y="100000"/>
                                    </p:animScale>
                                    <p:animScale>
                                      <p:cBhvr>
                                        <p:cTn id="30" dur="26">
                                          <p:stCondLst>
                                            <p:cond delay="1312"/>
                                          </p:stCondLst>
                                        </p:cTn>
                                        <p:tgtEl>
                                          <p:spTgt spid="18440"/>
                                        </p:tgtEl>
                                      </p:cBhvr>
                                      <p:to x="100000" y="80000"/>
                                    </p:animScale>
                                    <p:animScale>
                                      <p:cBhvr>
                                        <p:cTn id="31" dur="166" decel="50000">
                                          <p:stCondLst>
                                            <p:cond delay="1338"/>
                                          </p:stCondLst>
                                        </p:cTn>
                                        <p:tgtEl>
                                          <p:spTgt spid="18440"/>
                                        </p:tgtEl>
                                      </p:cBhvr>
                                      <p:to x="100000" y="100000"/>
                                    </p:animScale>
                                    <p:animScale>
                                      <p:cBhvr>
                                        <p:cTn id="32" dur="26">
                                          <p:stCondLst>
                                            <p:cond delay="1642"/>
                                          </p:stCondLst>
                                        </p:cTn>
                                        <p:tgtEl>
                                          <p:spTgt spid="18440"/>
                                        </p:tgtEl>
                                      </p:cBhvr>
                                      <p:to x="100000" y="90000"/>
                                    </p:animScale>
                                    <p:animScale>
                                      <p:cBhvr>
                                        <p:cTn id="33" dur="166" decel="50000">
                                          <p:stCondLst>
                                            <p:cond delay="1668"/>
                                          </p:stCondLst>
                                        </p:cTn>
                                        <p:tgtEl>
                                          <p:spTgt spid="18440"/>
                                        </p:tgtEl>
                                      </p:cBhvr>
                                      <p:to x="100000" y="100000"/>
                                    </p:animScale>
                                    <p:animScale>
                                      <p:cBhvr>
                                        <p:cTn id="34" dur="26">
                                          <p:stCondLst>
                                            <p:cond delay="1808"/>
                                          </p:stCondLst>
                                        </p:cTn>
                                        <p:tgtEl>
                                          <p:spTgt spid="18440"/>
                                        </p:tgtEl>
                                      </p:cBhvr>
                                      <p:to x="100000" y="95000"/>
                                    </p:animScale>
                                    <p:animScale>
                                      <p:cBhvr>
                                        <p:cTn id="35" dur="166" decel="50000">
                                          <p:stCondLst>
                                            <p:cond delay="1834"/>
                                          </p:stCondLst>
                                        </p:cTn>
                                        <p:tgtEl>
                                          <p:spTgt spid="18440"/>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8438"/>
                                        </p:tgtEl>
                                        <p:attrNameLst>
                                          <p:attrName>style.visibility</p:attrName>
                                        </p:attrNameLst>
                                      </p:cBhvr>
                                      <p:to>
                                        <p:strVal val="visible"/>
                                      </p:to>
                                    </p:set>
                                    <p:anim calcmode="lin" valueType="num">
                                      <p:cBhvr additive="base">
                                        <p:cTn id="40" dur="500" fill="hold"/>
                                        <p:tgtEl>
                                          <p:spTgt spid="18438"/>
                                        </p:tgtEl>
                                        <p:attrNameLst>
                                          <p:attrName>ppt_x</p:attrName>
                                        </p:attrNameLst>
                                      </p:cBhvr>
                                      <p:tavLst>
                                        <p:tav tm="0">
                                          <p:val>
                                            <p:strVal val="#ppt_x"/>
                                          </p:val>
                                        </p:tav>
                                        <p:tav tm="100000">
                                          <p:val>
                                            <p:strVal val="#ppt_x"/>
                                          </p:val>
                                        </p:tav>
                                      </p:tavLst>
                                    </p:anim>
                                    <p:anim calcmode="lin" valueType="num">
                                      <p:cBhvr additive="base">
                                        <p:cTn id="41"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half" idx="1"/>
          </p:nvPr>
        </p:nvSpPr>
        <p:spPr>
          <a:xfrm>
            <a:off x="214282" y="357166"/>
            <a:ext cx="3700458" cy="6258902"/>
          </a:xfrm>
        </p:spPr>
        <p:txBody>
          <a:bodyPr>
            <a:normAutofit fontScale="85000" lnSpcReduction="20000"/>
          </a:bodyPr>
          <a:lstStyle/>
          <a:p>
            <a:r>
              <a:rPr lang="pl-PL" u="sng" dirty="0" smtClean="0">
                <a:solidFill>
                  <a:schemeClr val="accent6">
                    <a:lumMod val="75000"/>
                  </a:schemeClr>
                </a:solidFill>
              </a:rPr>
              <a:t>Stefan Paweł Rowecki, ps. „Grot”, „</a:t>
            </a:r>
            <a:r>
              <a:rPr lang="pl-PL" u="sng" dirty="0" err="1" smtClean="0">
                <a:solidFill>
                  <a:schemeClr val="accent6">
                    <a:lumMod val="75000"/>
                  </a:schemeClr>
                </a:solidFill>
              </a:rPr>
              <a:t>Rakoń</a:t>
            </a:r>
            <a:r>
              <a:rPr lang="pl-PL" u="sng" dirty="0" smtClean="0">
                <a:solidFill>
                  <a:schemeClr val="accent6">
                    <a:lumMod val="75000"/>
                  </a:schemeClr>
                </a:solidFill>
              </a:rPr>
              <a:t>”, „Grabica”, „Inżynier”, „Jan”, „Kalina”, „Tur” </a:t>
            </a:r>
            <a:r>
              <a:rPr lang="pl-PL" dirty="0" smtClean="0"/>
              <a:t>– polski wojskowy, generał dywizji Wojska Polskiego, Komendant Główny Związku Walki Zbrojnej od czerwca 1940 roku do lutego 1942 roku, dowódca Armii Krajowej od 14 lutego 1942 do 30 czerwca 1943 roku, teoretyk wojskowości.</a:t>
            </a:r>
            <a:endParaRPr lang="pl-PL" dirty="0"/>
          </a:p>
        </p:txBody>
      </p:sp>
      <p:pic>
        <p:nvPicPr>
          <p:cNvPr id="1028" name="Picture 4" descr="Stefan Rowecki – Wikipedia, wolna encyklopedia"/>
          <p:cNvPicPr>
            <a:picLocks noChangeAspect="1" noChangeArrowheads="1"/>
          </p:cNvPicPr>
          <p:nvPr/>
        </p:nvPicPr>
        <p:blipFill>
          <a:blip r:embed="rId2"/>
          <a:srcRect/>
          <a:stretch>
            <a:fillRect/>
          </a:stretch>
        </p:blipFill>
        <p:spPr bwMode="auto">
          <a:xfrm>
            <a:off x="4000496" y="357166"/>
            <a:ext cx="4940642" cy="4828356"/>
          </a:xfrm>
          <a:prstGeom prst="rect">
            <a:avLst/>
          </a:prstGeom>
          <a:noFill/>
        </p:spPr>
      </p:pic>
      <p:pic>
        <p:nvPicPr>
          <p:cNvPr id="7" name="Picture 2" descr="Stefan Rowecki – Wikipedia, wolna encyklopedia"/>
          <p:cNvPicPr>
            <a:picLocks noChangeAspect="1" noChangeArrowheads="1"/>
          </p:cNvPicPr>
          <p:nvPr/>
        </p:nvPicPr>
        <p:blipFill>
          <a:blip r:embed="rId3" cstate="print"/>
          <a:srcRect/>
          <a:stretch>
            <a:fillRect/>
          </a:stretch>
        </p:blipFill>
        <p:spPr bwMode="auto">
          <a:xfrm rot="21264673">
            <a:off x="4069587" y="3763229"/>
            <a:ext cx="2214578" cy="2994051"/>
          </a:xfrm>
          <a:prstGeom prst="rect">
            <a:avLst/>
          </a:prstGeom>
          <a:noFill/>
        </p:spPr>
      </p:pic>
      <p:pic>
        <p:nvPicPr>
          <p:cNvPr id="1030" name="Picture 6" descr="Gen. Stefan &quot;Grot&quot; Rowecki - zdj.2 - nowahistoria.interia.pl"/>
          <p:cNvPicPr>
            <a:picLocks noChangeAspect="1" noChangeArrowheads="1"/>
          </p:cNvPicPr>
          <p:nvPr/>
        </p:nvPicPr>
        <p:blipFill>
          <a:blip r:embed="rId4"/>
          <a:srcRect/>
          <a:stretch>
            <a:fillRect/>
          </a:stretch>
        </p:blipFill>
        <p:spPr bwMode="auto">
          <a:xfrm rot="220091">
            <a:off x="6572264" y="4081423"/>
            <a:ext cx="2286048" cy="2776577"/>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Horizont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2"/>
          </p:nvPr>
        </p:nvSpPr>
        <p:spPr>
          <a:xfrm>
            <a:off x="457200" y="285728"/>
            <a:ext cx="3008313" cy="5840435"/>
          </a:xfrm>
        </p:spPr>
        <p:txBody>
          <a:bodyPr>
            <a:normAutofit lnSpcReduction="10000"/>
          </a:bodyPr>
          <a:lstStyle/>
          <a:p>
            <a:pPr algn="l"/>
            <a:r>
              <a:rPr lang="pl-PL" sz="2400" u="sng" dirty="0" smtClean="0">
                <a:solidFill>
                  <a:schemeClr val="accent6">
                    <a:lumMod val="75000"/>
                  </a:schemeClr>
                </a:solidFill>
              </a:rPr>
              <a:t>Jan </a:t>
            </a:r>
            <a:r>
              <a:rPr lang="pl-PL" sz="2400" u="sng" dirty="0" err="1" smtClean="0">
                <a:solidFill>
                  <a:schemeClr val="accent6">
                    <a:lumMod val="75000"/>
                  </a:schemeClr>
                </a:solidFill>
              </a:rPr>
              <a:t>Piwnik</a:t>
            </a:r>
            <a:r>
              <a:rPr lang="pl-PL" sz="2400" u="sng" dirty="0" smtClean="0">
                <a:solidFill>
                  <a:schemeClr val="accent6">
                    <a:lumMod val="75000"/>
                  </a:schemeClr>
                </a:solidFill>
              </a:rPr>
              <a:t> ps. „Donat”, „Ponury” </a:t>
            </a:r>
            <a:r>
              <a:rPr lang="pl-PL" sz="2400" dirty="0" smtClean="0"/>
              <a:t>– kapitan Wojska Polskiego i aspirant Policji Państwowej, cichociemny, pośmiertnie awansowany do stopnia majora, a następnie do stopnia pułkownika; dowódca partyzancki Armii Krajowej w Górach Świętokrzyskich i na </a:t>
            </a:r>
            <a:r>
              <a:rPr lang="pl-PL" sz="2400" dirty="0" err="1" smtClean="0"/>
              <a:t>Nowogródczyźnie</a:t>
            </a:r>
            <a:r>
              <a:rPr lang="pl-PL" sz="2400" dirty="0" smtClean="0"/>
              <a:t>.</a:t>
            </a:r>
          </a:p>
          <a:p>
            <a:endParaRPr lang="pl-PL" dirty="0"/>
          </a:p>
        </p:txBody>
      </p:sp>
      <p:pic>
        <p:nvPicPr>
          <p:cNvPr id="1028" name="Picture 4" descr="70 lat temu w Jewłaszach zginął Jan Piwnik „Ponury”. Był legendą polskiej  partyzantki"/>
          <p:cNvPicPr>
            <a:picLocks noChangeAspect="1" noChangeArrowheads="1"/>
          </p:cNvPicPr>
          <p:nvPr/>
        </p:nvPicPr>
        <p:blipFill>
          <a:blip r:embed="rId2"/>
          <a:srcRect/>
          <a:stretch>
            <a:fillRect/>
          </a:stretch>
        </p:blipFill>
        <p:spPr bwMode="auto">
          <a:xfrm>
            <a:off x="4774004" y="642894"/>
            <a:ext cx="4369996" cy="6215106"/>
          </a:xfrm>
          <a:prstGeom prst="rect">
            <a:avLst/>
          </a:prstGeom>
          <a:noFill/>
        </p:spPr>
      </p:pic>
      <p:pic>
        <p:nvPicPr>
          <p:cNvPr id="8" name="Picture 2" descr="Jan Piwnik – Wikipedia, wolna encyklopedia"/>
          <p:cNvPicPr>
            <a:picLocks noChangeAspect="1" noChangeArrowheads="1"/>
          </p:cNvPicPr>
          <p:nvPr/>
        </p:nvPicPr>
        <p:blipFill>
          <a:blip r:embed="rId3"/>
          <a:srcRect/>
          <a:stretch>
            <a:fillRect/>
          </a:stretch>
        </p:blipFill>
        <p:spPr bwMode="auto">
          <a:xfrm>
            <a:off x="3428992" y="2905124"/>
            <a:ext cx="2533650" cy="3952876"/>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500" fill="hold"/>
                                        <p:tgtEl>
                                          <p:spTgt spid="1028"/>
                                        </p:tgtEl>
                                        <p:attrNameLst>
                                          <p:attrName>ppt_w</p:attrName>
                                        </p:attrNameLst>
                                      </p:cBhvr>
                                      <p:tavLst>
                                        <p:tav tm="0">
                                          <p:val>
                                            <p:fltVal val="0"/>
                                          </p:val>
                                        </p:tav>
                                        <p:tav tm="100000">
                                          <p:val>
                                            <p:strVal val="#ppt_w"/>
                                          </p:val>
                                        </p:tav>
                                      </p:tavLst>
                                    </p:anim>
                                    <p:anim calcmode="lin" valueType="num">
                                      <p:cBhvr>
                                        <p:cTn id="14" dur="500" fill="hold"/>
                                        <p:tgtEl>
                                          <p:spTgt spid="1028"/>
                                        </p:tgtEl>
                                        <p:attrNameLst>
                                          <p:attrName>ppt_h</p:attrName>
                                        </p:attrNameLst>
                                      </p:cBhvr>
                                      <p:tavLst>
                                        <p:tav tm="0">
                                          <p:val>
                                            <p:fltVal val="0"/>
                                          </p:val>
                                        </p:tav>
                                        <p:tav tm="100000">
                                          <p:val>
                                            <p:strVal val="#ppt_h"/>
                                          </p:val>
                                        </p:tav>
                                      </p:tavLst>
                                    </p:anim>
                                    <p:anim calcmode="lin" valueType="num">
                                      <p:cBhvr>
                                        <p:cTn id="15" dur="500" fill="hold"/>
                                        <p:tgtEl>
                                          <p:spTgt spid="1028"/>
                                        </p:tgtEl>
                                        <p:attrNameLst>
                                          <p:attrName>style.rotation</p:attrName>
                                        </p:attrNameLst>
                                      </p:cBhvr>
                                      <p:tavLst>
                                        <p:tav tm="0">
                                          <p:val>
                                            <p:fltVal val="360"/>
                                          </p:val>
                                        </p:tav>
                                        <p:tav tm="100000">
                                          <p:val>
                                            <p:fltVal val="0"/>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ppt_w*0.05"/>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anim calcmode="lin" valueType="num">
                                      <p:cBhvr>
                                        <p:cTn id="23" dur="500" fill="hold"/>
                                        <p:tgtEl>
                                          <p:spTgt spid="8"/>
                                        </p:tgtEl>
                                        <p:attrNameLst>
                                          <p:attrName>ppt_x</p:attrName>
                                        </p:attrNameLst>
                                      </p:cBhvr>
                                      <p:tavLst>
                                        <p:tav tm="0">
                                          <p:val>
                                            <p:strVal val="#ppt_x-.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idx="1"/>
          </p:nvPr>
        </p:nvSpPr>
        <p:spPr>
          <a:xfrm>
            <a:off x="457200" y="214290"/>
            <a:ext cx="3471863" cy="6215085"/>
          </a:xfrm>
        </p:spPr>
        <p:txBody>
          <a:bodyPr>
            <a:noAutofit/>
          </a:bodyPr>
          <a:lstStyle/>
          <a:p>
            <a:r>
              <a:rPr lang="pl-PL" sz="2500" u="sng" dirty="0" smtClean="0">
                <a:solidFill>
                  <a:schemeClr val="accent6">
                    <a:lumMod val="75000"/>
                  </a:schemeClr>
                </a:solidFill>
              </a:rPr>
              <a:t>Eugeniusz Gedymin Kaszyński ps. „Zygmunt”, „Nurt”, „Mur” </a:t>
            </a:r>
            <a:r>
              <a:rPr lang="pl-PL" sz="2500" dirty="0" smtClean="0"/>
              <a:t>– major rezerwy piechoty Wojska Polskiego, cichociemny, zastępca dowódcy i dowódca Zgrupowań Partyzanckich AK „Ponury”, dowódca I batalionu i ostatni dowódca 2 pułku piechoty Legionów AK </a:t>
            </a:r>
            <a:endParaRPr lang="pl-PL" sz="2500" dirty="0"/>
          </a:p>
        </p:txBody>
      </p:sp>
      <p:pic>
        <p:nvPicPr>
          <p:cNvPr id="24580" name="Picture 4" descr="Nurt&quot; patronem świętokrzyskich &quot;Terytorialsów&quot; - Lokalna.TV OSTROWIEC i  ŚWIĘTOKRZYSKIE"/>
          <p:cNvPicPr>
            <a:picLocks noChangeAspect="1" noChangeArrowheads="1"/>
          </p:cNvPicPr>
          <p:nvPr/>
        </p:nvPicPr>
        <p:blipFill>
          <a:blip r:embed="rId2"/>
          <a:srcRect/>
          <a:stretch>
            <a:fillRect/>
          </a:stretch>
        </p:blipFill>
        <p:spPr bwMode="auto">
          <a:xfrm>
            <a:off x="4286248" y="357166"/>
            <a:ext cx="4095779" cy="6143668"/>
          </a:xfrm>
          <a:prstGeom prst="rect">
            <a:avLst/>
          </a:prstGeom>
          <a:noFill/>
        </p:spPr>
      </p:pic>
      <p:pic>
        <p:nvPicPr>
          <p:cNvPr id="7" name="Picture 2" descr="Eugeniusz Kaszyński - Cichociemny » Cichociemni elita dywersji"/>
          <p:cNvPicPr>
            <a:picLocks noChangeAspect="1" noChangeArrowheads="1"/>
          </p:cNvPicPr>
          <p:nvPr/>
        </p:nvPicPr>
        <p:blipFill>
          <a:blip r:embed="rId3"/>
          <a:srcRect/>
          <a:stretch>
            <a:fillRect/>
          </a:stretch>
        </p:blipFill>
        <p:spPr bwMode="auto">
          <a:xfrm>
            <a:off x="6522580" y="3714752"/>
            <a:ext cx="2621419" cy="3143248"/>
          </a:xfrm>
          <a:prstGeom prst="rect">
            <a:avLst/>
          </a:prstGeom>
          <a:noFill/>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24580"/>
                                        </p:tgtEl>
                                        <p:attrNameLst>
                                          <p:attrName>style.visibility</p:attrName>
                                        </p:attrNameLst>
                                      </p:cBhvr>
                                      <p:to>
                                        <p:strVal val="visible"/>
                                      </p:to>
                                    </p:set>
                                    <p:animEffect transition="in" filter="barn(inHorizontal)">
                                      <p:cBhvr>
                                        <p:cTn id="25" dur="500"/>
                                        <p:tgtEl>
                                          <p:spTgt spid="24580"/>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Armia Krajowa (AK)</a:t>
            </a:r>
            <a:endParaRPr lang="pl-PL" dirty="0"/>
          </a:p>
        </p:txBody>
      </p:sp>
      <p:sp>
        <p:nvSpPr>
          <p:cNvPr id="3" name="Symbol zastępczy zawartości 2"/>
          <p:cNvSpPr>
            <a:spLocks noGrp="1"/>
          </p:cNvSpPr>
          <p:nvPr>
            <p:ph idx="1"/>
          </p:nvPr>
        </p:nvSpPr>
        <p:spPr>
          <a:xfrm>
            <a:off x="0" y="1714488"/>
            <a:ext cx="9144000" cy="5143512"/>
          </a:xfrm>
        </p:spPr>
        <p:txBody>
          <a:bodyPr>
            <a:normAutofit/>
          </a:bodyPr>
          <a:lstStyle/>
          <a:p>
            <a:pPr>
              <a:buNone/>
            </a:pPr>
            <a:endParaRPr lang="pl-PL" sz="2800" dirty="0" smtClean="0"/>
          </a:p>
          <a:p>
            <a:pPr algn="just"/>
            <a:r>
              <a:rPr lang="pl-PL" sz="2800" u="sng" dirty="0" smtClean="0">
                <a:solidFill>
                  <a:schemeClr val="accent6">
                    <a:lumMod val="75000"/>
                  </a:schemeClr>
                </a:solidFill>
              </a:rPr>
              <a:t>14 lutego 1942 r. Naczelny Wódz gen. Władysław Sikorski </a:t>
            </a:r>
            <a:r>
              <a:rPr lang="pl-PL" sz="2800" dirty="0" smtClean="0"/>
              <a:t>wydał rozkaz o przekształceniu Związku Walki Zbrojnej w Armię Krajową. Decyzja o powstaniu AK była podyktowana koniecznością scalenia polskich konspiracyjnych oddziałów zbrojnych i podporządkowania ich rządowi RP w Londynie. Utworzona przed 70 laty AK jest uważana za największe i najlepiej zorganizowane podziemne wojsko działające w okupowanej Europie. </a:t>
            </a:r>
          </a:p>
          <a:p>
            <a:pPr lvl="0" algn="just">
              <a:buNone/>
            </a:pPr>
            <a:endParaRPr lang="pl-PL" sz="2000" dirty="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80">
                                          <p:stCondLst>
                                            <p:cond delay="0"/>
                                          </p:stCondLst>
                                        </p:cTn>
                                        <p:tgtEl>
                                          <p:spTgt spid="3">
                                            <p:txEl>
                                              <p:pRg st="1" end="1"/>
                                            </p:txEl>
                                          </p:spTgt>
                                        </p:tgtEl>
                                      </p:cBhvr>
                                    </p:animEffect>
                                    <p:anim calcmode="lin" valueType="num">
                                      <p:cBhvr>
                                        <p:cTn id="1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1" end="1"/>
                                            </p:txEl>
                                          </p:spTgt>
                                        </p:tgtEl>
                                      </p:cBhvr>
                                      <p:to x="100000" y="60000"/>
                                    </p:animScale>
                                    <p:animScale>
                                      <p:cBhvr>
                                        <p:cTn id="23" dur="166" decel="50000">
                                          <p:stCondLst>
                                            <p:cond delay="676"/>
                                          </p:stCondLst>
                                        </p:cTn>
                                        <p:tgtEl>
                                          <p:spTgt spid="3">
                                            <p:txEl>
                                              <p:pRg st="1" end="1"/>
                                            </p:txEl>
                                          </p:spTgt>
                                        </p:tgtEl>
                                      </p:cBhvr>
                                      <p:to x="100000" y="100000"/>
                                    </p:animScale>
                                    <p:animScale>
                                      <p:cBhvr>
                                        <p:cTn id="24" dur="26">
                                          <p:stCondLst>
                                            <p:cond delay="1312"/>
                                          </p:stCondLst>
                                        </p:cTn>
                                        <p:tgtEl>
                                          <p:spTgt spid="3">
                                            <p:txEl>
                                              <p:pRg st="1" end="1"/>
                                            </p:txEl>
                                          </p:spTgt>
                                        </p:tgtEl>
                                      </p:cBhvr>
                                      <p:to x="100000" y="80000"/>
                                    </p:animScale>
                                    <p:animScale>
                                      <p:cBhvr>
                                        <p:cTn id="25" dur="166" decel="50000">
                                          <p:stCondLst>
                                            <p:cond delay="1338"/>
                                          </p:stCondLst>
                                        </p:cTn>
                                        <p:tgtEl>
                                          <p:spTgt spid="3">
                                            <p:txEl>
                                              <p:pRg st="1" end="1"/>
                                            </p:txEl>
                                          </p:spTgt>
                                        </p:tgtEl>
                                      </p:cBhvr>
                                      <p:to x="100000" y="100000"/>
                                    </p:animScale>
                                    <p:animScale>
                                      <p:cBhvr>
                                        <p:cTn id="26" dur="26">
                                          <p:stCondLst>
                                            <p:cond delay="1642"/>
                                          </p:stCondLst>
                                        </p:cTn>
                                        <p:tgtEl>
                                          <p:spTgt spid="3">
                                            <p:txEl>
                                              <p:pRg st="1" end="1"/>
                                            </p:txEl>
                                          </p:spTgt>
                                        </p:tgtEl>
                                      </p:cBhvr>
                                      <p:to x="100000" y="90000"/>
                                    </p:animScale>
                                    <p:animScale>
                                      <p:cBhvr>
                                        <p:cTn id="27" dur="166" decel="50000">
                                          <p:stCondLst>
                                            <p:cond delay="1668"/>
                                          </p:stCondLst>
                                        </p:cTn>
                                        <p:tgtEl>
                                          <p:spTgt spid="3">
                                            <p:txEl>
                                              <p:pRg st="1" end="1"/>
                                            </p:txEl>
                                          </p:spTgt>
                                        </p:tgtEl>
                                      </p:cBhvr>
                                      <p:to x="100000" y="100000"/>
                                    </p:animScale>
                                    <p:animScale>
                                      <p:cBhvr>
                                        <p:cTn id="28" dur="26">
                                          <p:stCondLst>
                                            <p:cond delay="1808"/>
                                          </p:stCondLst>
                                        </p:cTn>
                                        <p:tgtEl>
                                          <p:spTgt spid="3">
                                            <p:txEl>
                                              <p:pRg st="1" end="1"/>
                                            </p:txEl>
                                          </p:spTgt>
                                        </p:tgtEl>
                                      </p:cBhvr>
                                      <p:to x="100000" y="95000"/>
                                    </p:animScale>
                                    <p:animScale>
                                      <p:cBhvr>
                                        <p:cTn id="29"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4 lutego 1942 r. powstała Armia Krajowa | Muzeum II Wojny Światowej"/>
          <p:cNvPicPr>
            <a:picLocks noChangeAspect="1" noChangeArrowheads="1"/>
          </p:cNvPicPr>
          <p:nvPr/>
        </p:nvPicPr>
        <p:blipFill>
          <a:blip r:embed="rId2"/>
          <a:srcRect/>
          <a:stretch>
            <a:fillRect/>
          </a:stretch>
        </p:blipFill>
        <p:spPr bwMode="auto">
          <a:xfrm>
            <a:off x="0" y="500042"/>
            <a:ext cx="9144000" cy="5471881"/>
          </a:xfrm>
          <a:prstGeom prst="rect">
            <a:avLst/>
          </a:prstGeom>
          <a:noFill/>
        </p:spPr>
      </p:pic>
      <p:pic>
        <p:nvPicPr>
          <p:cNvPr id="19458" name="Picture 2" descr="77 lat temu powstała Armia Krajowa – największe podziemne wojsko, walczące  z Hitlerem - Związek Polaków na Białorusi"/>
          <p:cNvPicPr>
            <a:picLocks noChangeAspect="1" noChangeArrowheads="1"/>
          </p:cNvPicPr>
          <p:nvPr/>
        </p:nvPicPr>
        <p:blipFill>
          <a:blip r:embed="rId3"/>
          <a:srcRect/>
          <a:stretch>
            <a:fillRect/>
          </a:stretch>
        </p:blipFill>
        <p:spPr bwMode="auto">
          <a:xfrm rot="201424">
            <a:off x="5072034" y="4146070"/>
            <a:ext cx="4071966" cy="2711930"/>
          </a:xfrm>
          <a:prstGeom prst="rect">
            <a:avLst/>
          </a:prstGeom>
          <a:noFill/>
        </p:spPr>
      </p:pic>
      <p:pic>
        <p:nvPicPr>
          <p:cNvPr id="19460" name="Picture 4" descr="77. rocznica utworzenia Armii Krajowej"/>
          <p:cNvPicPr>
            <a:picLocks noChangeAspect="1" noChangeArrowheads="1"/>
          </p:cNvPicPr>
          <p:nvPr/>
        </p:nvPicPr>
        <p:blipFill>
          <a:blip r:embed="rId4"/>
          <a:srcRect/>
          <a:stretch>
            <a:fillRect/>
          </a:stretch>
        </p:blipFill>
        <p:spPr bwMode="auto">
          <a:xfrm rot="21418465">
            <a:off x="0" y="4357646"/>
            <a:ext cx="4445073" cy="2500354"/>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19460"/>
                                        </p:tgtEl>
                                        <p:attrNameLst>
                                          <p:attrName>style.visibility</p:attrName>
                                        </p:attrNameLst>
                                      </p:cBhvr>
                                      <p:to>
                                        <p:strVal val="visible"/>
                                      </p:to>
                                    </p:set>
                                    <p:anim calcmode="lin" valueType="num">
                                      <p:cBhvr>
                                        <p:cTn id="17" dur="1000" fill="hold"/>
                                        <p:tgtEl>
                                          <p:spTgt spid="19460"/>
                                        </p:tgtEl>
                                        <p:attrNameLst>
                                          <p:attrName>ppt_w</p:attrName>
                                        </p:attrNameLst>
                                      </p:cBhvr>
                                      <p:tavLst>
                                        <p:tav tm="0">
                                          <p:val>
                                            <p:fltVal val="0"/>
                                          </p:val>
                                        </p:tav>
                                        <p:tav tm="100000">
                                          <p:val>
                                            <p:strVal val="#ppt_w"/>
                                          </p:val>
                                        </p:tav>
                                      </p:tavLst>
                                    </p:anim>
                                    <p:anim calcmode="lin" valueType="num">
                                      <p:cBhvr>
                                        <p:cTn id="18" dur="1000" fill="hold"/>
                                        <p:tgtEl>
                                          <p:spTgt spid="19460"/>
                                        </p:tgtEl>
                                        <p:attrNameLst>
                                          <p:attrName>ppt_h</p:attrName>
                                        </p:attrNameLst>
                                      </p:cBhvr>
                                      <p:tavLst>
                                        <p:tav tm="0">
                                          <p:val>
                                            <p:fltVal val="0"/>
                                          </p:val>
                                        </p:tav>
                                        <p:tav tm="100000">
                                          <p:val>
                                            <p:strVal val="#ppt_h"/>
                                          </p:val>
                                        </p:tav>
                                      </p:tavLst>
                                    </p:anim>
                                    <p:anim calcmode="lin" valueType="num">
                                      <p:cBhvr>
                                        <p:cTn id="19" dur="1000" fill="hold"/>
                                        <p:tgtEl>
                                          <p:spTgt spid="19460"/>
                                        </p:tgtEl>
                                        <p:attrNameLst>
                                          <p:attrName>style.rotation</p:attrName>
                                        </p:attrNameLst>
                                      </p:cBhvr>
                                      <p:tavLst>
                                        <p:tav tm="0">
                                          <p:val>
                                            <p:fltVal val="90"/>
                                          </p:val>
                                        </p:tav>
                                        <p:tav tm="100000">
                                          <p:val>
                                            <p:fltVal val="0"/>
                                          </p:val>
                                        </p:tav>
                                      </p:tavLst>
                                    </p:anim>
                                    <p:animEffect transition="in" filter="fade">
                                      <p:cBhvr>
                                        <p:cTn id="20" dur="1000"/>
                                        <p:tgtEl>
                                          <p:spTgt spid="19460"/>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9458"/>
                                        </p:tgtEl>
                                        <p:attrNameLst>
                                          <p:attrName>style.visibility</p:attrName>
                                        </p:attrNameLst>
                                      </p:cBhvr>
                                      <p:to>
                                        <p:strVal val="visible"/>
                                      </p:to>
                                    </p:set>
                                    <p:anim calcmode="lin" valueType="num">
                                      <p:cBhvr>
                                        <p:cTn id="25" dur="500" fill="hold"/>
                                        <p:tgtEl>
                                          <p:spTgt spid="19458"/>
                                        </p:tgtEl>
                                        <p:attrNameLst>
                                          <p:attrName>ppt_w</p:attrName>
                                        </p:attrNameLst>
                                      </p:cBhvr>
                                      <p:tavLst>
                                        <p:tav tm="0">
                                          <p:val>
                                            <p:fltVal val="0"/>
                                          </p:val>
                                        </p:tav>
                                        <p:tav tm="100000">
                                          <p:val>
                                            <p:strVal val="#ppt_w"/>
                                          </p:val>
                                        </p:tav>
                                      </p:tavLst>
                                    </p:anim>
                                    <p:anim calcmode="lin" valueType="num">
                                      <p:cBhvr>
                                        <p:cTn id="26" dur="500" fill="hold"/>
                                        <p:tgtEl>
                                          <p:spTgt spid="19458"/>
                                        </p:tgtEl>
                                        <p:attrNameLst>
                                          <p:attrName>ppt_h</p:attrName>
                                        </p:attrNameLst>
                                      </p:cBhvr>
                                      <p:tavLst>
                                        <p:tav tm="0">
                                          <p:val>
                                            <p:fltVal val="0"/>
                                          </p:val>
                                        </p:tav>
                                        <p:tav tm="100000">
                                          <p:val>
                                            <p:strVal val="#ppt_h"/>
                                          </p:val>
                                        </p:tav>
                                      </p:tavLst>
                                    </p:anim>
                                    <p:anim calcmode="lin" valueType="num">
                                      <p:cBhvr>
                                        <p:cTn id="27" dur="500" fill="hold"/>
                                        <p:tgtEl>
                                          <p:spTgt spid="19458"/>
                                        </p:tgtEl>
                                        <p:attrNameLst>
                                          <p:attrName>style.rotation</p:attrName>
                                        </p:attrNameLst>
                                      </p:cBhvr>
                                      <p:tavLst>
                                        <p:tav tm="0">
                                          <p:val>
                                            <p:fltVal val="360"/>
                                          </p:val>
                                        </p:tav>
                                        <p:tav tm="100000">
                                          <p:val>
                                            <p:fltVal val="0"/>
                                          </p:val>
                                        </p:tav>
                                      </p:tavLst>
                                    </p:anim>
                                    <p:animEffect transition="in" filter="fade">
                                      <p:cBhvr>
                                        <p:cTn id="28"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dlewnia metali">
  <a:themeElements>
    <a:clrScheme name="Odlewnia metali">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dlewnia metali">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343</TotalTime>
  <Words>805</Words>
  <Application>Microsoft Office PowerPoint</Application>
  <PresentationFormat>Pokaz na ekranie (4:3)</PresentationFormat>
  <Paragraphs>25</Paragraphs>
  <Slides>14</Slides>
  <Notes>0</Notes>
  <HiddenSlides>0</HiddenSlides>
  <MMClips>1</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Odlewnia metali</vt:lpstr>
      <vt:lpstr>Wąchock- Gmina Historii</vt:lpstr>
      <vt:lpstr>Wykus </vt:lpstr>
      <vt:lpstr>Slajd 3</vt:lpstr>
      <vt:lpstr>Slajd 4</vt:lpstr>
      <vt:lpstr>Slajd 5</vt:lpstr>
      <vt:lpstr>Slajd 6</vt:lpstr>
      <vt:lpstr>Slajd 7</vt:lpstr>
      <vt:lpstr>Armia Krajowa (AK)</vt:lpstr>
      <vt:lpstr>Slajd 9</vt:lpstr>
      <vt:lpstr>Zadanie AK</vt:lpstr>
      <vt:lpstr>Cichociemni </vt:lpstr>
      <vt:lpstr>Akcje prowadzone przez AK </vt:lpstr>
      <vt:lpstr>Slajd 13</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Wąchock- gmina historii</dc:title>
  <dc:creator>Użytkownik systemu Windows</dc:creator>
  <cp:lastModifiedBy>Użytkownik systemu Windows</cp:lastModifiedBy>
  <cp:revision>39</cp:revision>
  <dcterms:created xsi:type="dcterms:W3CDTF">2020-10-26T11:51:21Z</dcterms:created>
  <dcterms:modified xsi:type="dcterms:W3CDTF">2020-10-28T14:01:06Z</dcterms:modified>
</cp:coreProperties>
</file>