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6" r:id="rId8"/>
    <p:sldId id="261" r:id="rId9"/>
    <p:sldId id="267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44D36-9451-4F18-8B90-1FD1BC69AA78}" v="493" dt="2020-10-28T14:52:20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5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8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1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15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9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0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994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8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7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285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694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10/28/2020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3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Barbara_Piwnik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pl.wikipedia.org/wiki/Emilia_Maless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Mieczys%C5%82aw_Soko%C5%82owski_(konsul)" TargetMode="External"/><Relationship Id="rId5" Type="http://schemas.openxmlformats.org/officeDocument/2006/relationships/hyperlink" Target="https://pl.wikipedia.org/wiki/S%C4%99dzia" TargetMode="External"/><Relationship Id="rId4" Type="http://schemas.openxmlformats.org/officeDocument/2006/relationships/hyperlink" Target="https://pl.wikipedia.org/wiki/Prawo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u%C5%82kownik" TargetMode="External"/><Relationship Id="rId3" Type="http://schemas.openxmlformats.org/officeDocument/2006/relationships/hyperlink" Target="https://pl.wikipedia.org/wiki/Order_Odrodzenia_Polski" TargetMode="External"/><Relationship Id="rId7" Type="http://schemas.openxmlformats.org/officeDocument/2006/relationships/hyperlink" Target="https://pl.wikipedia.org/wiki/Tomasz_Siemoniak" TargetMode="External"/><Relationship Id="rId2" Type="http://schemas.openxmlformats.org/officeDocument/2006/relationships/hyperlink" Target="https://pl.wikipedia.org/wiki/Order_Virtuti_Militar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Znak_Spadochronowy" TargetMode="External"/><Relationship Id="rId5" Type="http://schemas.openxmlformats.org/officeDocument/2006/relationships/hyperlink" Target="https://pl.wikipedia.org/wiki/Krzy%C5%BC_Zas%C5%82ugi" TargetMode="External"/><Relationship Id="rId4" Type="http://schemas.openxmlformats.org/officeDocument/2006/relationships/hyperlink" Target="https://pl.wikipedia.org/wiki/Krzy%C5%BC_Walecznych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licja_Pa%C5%84stwowa" TargetMode="External"/><Relationship Id="rId13" Type="http://schemas.openxmlformats.org/officeDocument/2006/relationships/hyperlink" Target="https://pl.wikipedia.org/wiki/G%C3%B3ry_%C5%9Awi%C4%99tokrzyskie" TargetMode="External"/><Relationship Id="rId3" Type="http://schemas.openxmlformats.org/officeDocument/2006/relationships/hyperlink" Target="https://pl.wikipedia.org/wiki/Janowice_(powiat_ostrowiecki)" TargetMode="External"/><Relationship Id="rId7" Type="http://schemas.openxmlformats.org/officeDocument/2006/relationships/hyperlink" Target="https://pl.wikipedia.org/wiki/Aspirant_Policji" TargetMode="External"/><Relationship Id="rId12" Type="http://schemas.openxmlformats.org/officeDocument/2006/relationships/hyperlink" Target="https://pl.wikipedia.org/wiki/Armia_Krajowa" TargetMode="External"/><Relationship Id="rId2" Type="http://schemas.openxmlformats.org/officeDocument/2006/relationships/hyperlink" Target="https://pl.wikipedia.org/wiki/Pseudoni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Wojsko_Polskie_(II_RP)" TargetMode="External"/><Relationship Id="rId11" Type="http://schemas.openxmlformats.org/officeDocument/2006/relationships/hyperlink" Target="https://pl.wikipedia.org/wiki/Pu%C5%82kownik" TargetMode="External"/><Relationship Id="rId5" Type="http://schemas.openxmlformats.org/officeDocument/2006/relationships/hyperlink" Target="https://pl.wikipedia.org/wiki/Kapitan_(ranga)" TargetMode="External"/><Relationship Id="rId10" Type="http://schemas.openxmlformats.org/officeDocument/2006/relationships/hyperlink" Target="https://pl.wikipedia.org/wiki/Major" TargetMode="External"/><Relationship Id="rId4" Type="http://schemas.openxmlformats.org/officeDocument/2006/relationships/hyperlink" Target="https://pl.wikipedia.org/wiki/Jew%C5%82asze" TargetMode="External"/><Relationship Id="rId9" Type="http://schemas.openxmlformats.org/officeDocument/2006/relationships/hyperlink" Target="https://pl.wikipedia.org/wiki/Cichociemni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Horoch%C3%B3w" TargetMode="External"/><Relationship Id="rId3" Type="http://schemas.openxmlformats.org/officeDocument/2006/relationships/hyperlink" Target="https://pl.wikipedia.org/wiki/Ostrowiec_%C5%9Awi%C4%99tokrzyski" TargetMode="External"/><Relationship Id="rId7" Type="http://schemas.openxmlformats.org/officeDocument/2006/relationships/hyperlink" Target="https://pl.wikipedia.org/wiki/Mosty_Wielkie" TargetMode="External"/><Relationship Id="rId2" Type="http://schemas.openxmlformats.org/officeDocument/2006/relationships/hyperlink" Target="https://pl.wikipedia.org/wiki/Liceum_Og%C3%B3lnokszta%C5%82c%C4%85ce_nr_II_im._Joachima_Chreptowicza_w_Ostrowcu_%C5%9Awi%C4%99tokrzyski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Policja_Pa%C5%84stwowa" TargetMode="External"/><Relationship Id="rId5" Type="http://schemas.openxmlformats.org/officeDocument/2006/relationships/hyperlink" Target="https://pl.wikipedia.org/wiki/W%C5%82odzimierz_Wo%C5%82y%C5%84ski" TargetMode="External"/><Relationship Id="rId10" Type="http://schemas.openxmlformats.org/officeDocument/2006/relationships/hyperlink" Target="https://pl.wikipedia.org/wiki/Gol%C4%99dzin%C3%B3w_(Warszawa)" TargetMode="External"/><Relationship Id="rId4" Type="http://schemas.openxmlformats.org/officeDocument/2006/relationships/hyperlink" Target="https://pl.wikipedia.org/wiki/Wo%C5%82y%C5%84ska_Szko%C5%82a_Podchor%C4%85%C5%BCych_Rezerwy_Artylerii" TargetMode="External"/><Relationship Id="rId9" Type="http://schemas.openxmlformats.org/officeDocument/2006/relationships/hyperlink" Target="https://pl.wikipedia.org/wiki/Wo%C5%82y%C5%8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Francja" TargetMode="External"/><Relationship Id="rId3" Type="http://schemas.openxmlformats.org/officeDocument/2006/relationships/hyperlink" Target="https://pl.wikipedia.org/w/index.php?title=Zmotoryzowany_Batalion_Policji&amp;action=edit&amp;redlink=1" TargetMode="External"/><Relationship Id="rId7" Type="http://schemas.openxmlformats.org/officeDocument/2006/relationships/hyperlink" Target="https://pl.wikipedia.org/wiki/W%C5%82ochy" TargetMode="External"/><Relationship Id="rId12" Type="http://schemas.openxmlformats.org/officeDocument/2006/relationships/hyperlink" Target="https://pl.wikipedia.org/wiki/1_Samodzielna_Brygada_Spadochronowa" TargetMode="External"/><Relationship Id="rId2" Type="http://schemas.openxmlformats.org/officeDocument/2006/relationships/hyperlink" Target="https://pl.wikipedia.org/wiki/Kampania_wrze%C5%9Bniow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ugos%C5%82awia" TargetMode="External"/><Relationship Id="rId11" Type="http://schemas.openxmlformats.org/officeDocument/2006/relationships/hyperlink" Target="https://pl.wikipedia.org/wiki/4_Brygada_Kadrowa_Strzelc%C3%B3w" TargetMode="External"/><Relationship Id="rId5" Type="http://schemas.openxmlformats.org/officeDocument/2006/relationships/hyperlink" Target="https://pl.wikipedia.org/wiki/W%C4%99gry" TargetMode="External"/><Relationship Id="rId10" Type="http://schemas.openxmlformats.org/officeDocument/2006/relationships/hyperlink" Target="https://pl.wikipedia.org/wiki/Wielka_Brytania" TargetMode="External"/><Relationship Id="rId4" Type="http://schemas.openxmlformats.org/officeDocument/2006/relationships/hyperlink" Target="https://pl.wikipedia.org/wiki/%C5%9Al%C4%85sk" TargetMode="External"/><Relationship Id="rId9" Type="http://schemas.openxmlformats.org/officeDocument/2006/relationships/hyperlink" Target="https://pl.wikipedia.org/wiki/4_Pu%C5%82k_Artylerii_Ci%C4%99%C5%BCkiej_(Wojska_Polskiego_we_Francji)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rucznik" TargetMode="External"/><Relationship Id="rId13" Type="http://schemas.openxmlformats.org/officeDocument/2006/relationships/hyperlink" Target="https://pl.wikipedia.org/wiki/Emilia_Malessa" TargetMode="External"/><Relationship Id="rId3" Type="http://schemas.openxmlformats.org/officeDocument/2006/relationships/hyperlink" Target="https://pl.wikipedia.org/w/index.php?title=Briggens&amp;action=edit&amp;redlink=1" TargetMode="External"/><Relationship Id="rId7" Type="http://schemas.openxmlformats.org/officeDocument/2006/relationships/hyperlink" Target="https://pl.wikipedia.org/w/index.php?title=Largo_House&amp;action=edit&amp;redlink=1" TargetMode="External"/><Relationship Id="rId12" Type="http://schemas.openxmlformats.org/officeDocument/2006/relationships/hyperlink" Target="https://pl.wikipedia.org/wiki/Skierniewice" TargetMode="External"/><Relationship Id="rId2" Type="http://schemas.openxmlformats.org/officeDocument/2006/relationships/hyperlink" Target="https://pl.wikipedia.org/wiki/Cichociemn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Manchester" TargetMode="External"/><Relationship Id="rId11" Type="http://schemas.openxmlformats.org/officeDocument/2006/relationships/hyperlink" Target="https://pl.wikipedia.org/wiki/Czatolin" TargetMode="External"/><Relationship Id="rId5" Type="http://schemas.openxmlformats.org/officeDocument/2006/relationships/hyperlink" Target="https://pl.wikipedia.org/wiki/Ringway" TargetMode="External"/><Relationship Id="rId10" Type="http://schemas.openxmlformats.org/officeDocument/2006/relationships/hyperlink" Target="https://pl.wikipedia.org/wiki/%C5%81yszkowice_(powiat_%C5%82owicki)" TargetMode="External"/><Relationship Id="rId4" Type="http://schemas.openxmlformats.org/officeDocument/2006/relationships/hyperlink" Target="https://pl.wikipedia.org/wiki/Londyn" TargetMode="External"/><Relationship Id="rId9" Type="http://schemas.openxmlformats.org/officeDocument/2006/relationships/hyperlink" Target="https://pl.wikipedia.org/wiki/Polska" TargetMode="External"/><Relationship Id="rId14" Type="http://schemas.openxmlformats.org/officeDocument/2006/relationships/hyperlink" Target="https://pl.wikipedia.org/wiki/Niemir_Bidzi%C5%84sk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Stefan_Rowecki" TargetMode="External"/><Relationship Id="rId13" Type="http://schemas.openxmlformats.org/officeDocument/2006/relationships/hyperlink" Target="https://pl.wikipedia.org/wiki/Order_Virtuti_Militari" TargetMode="External"/><Relationship Id="rId3" Type="http://schemas.openxmlformats.org/officeDocument/2006/relationships/hyperlink" Target="https://pl.wikipedia.org/wiki/Wachlarz_(organizacja_zbrojna)" TargetMode="External"/><Relationship Id="rId7" Type="http://schemas.openxmlformats.org/officeDocument/2006/relationships/hyperlink" Target="https://pl.wikipedia.org/wiki/Warszawa" TargetMode="External"/><Relationship Id="rId12" Type="http://schemas.openxmlformats.org/officeDocument/2006/relationships/hyperlink" Target="https://pl.wikipedia.org/wiki/Pi%C5%84sk" TargetMode="External"/><Relationship Id="rId2" Type="http://schemas.openxmlformats.org/officeDocument/2006/relationships/hyperlink" Target="https://pl.wikipedia.org/wiki/Delegat_Rz%C4%85du_na_Kraj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Nowogr%C3%B3d_Wo%C5%82y%C5%84ski" TargetMode="External"/><Relationship Id="rId11" Type="http://schemas.openxmlformats.org/officeDocument/2006/relationships/hyperlink" Target="https://pl.wikipedia.org/w/index.php?title=Piotr_Downar&amp;action=edit&amp;redlink=1" TargetMode="External"/><Relationship Id="rId5" Type="http://schemas.openxmlformats.org/officeDocument/2006/relationships/hyperlink" Target="https://pl.wikipedia.org/wiki/Jan_Rogowski_(cichociemny)" TargetMode="External"/><Relationship Id="rId10" Type="http://schemas.openxmlformats.org/officeDocument/2006/relationships/hyperlink" Target="https://pl.wikipedia.org/w/index.php?title=Marian_Czarnecki_(%C5%BCo%C5%82nierz_AK)&amp;action=edit&amp;redlink=1" TargetMode="External"/><Relationship Id="rId4" Type="http://schemas.openxmlformats.org/officeDocument/2006/relationships/hyperlink" Target="https://pl.wikipedia.org/wiki/R%C3%B3wne" TargetMode="External"/><Relationship Id="rId9" Type="http://schemas.openxmlformats.org/officeDocument/2006/relationships/hyperlink" Target="https://pl.wikipedia.org/wiki/Alfred_Paczkowski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pl-PL">
                <a:solidFill>
                  <a:schemeClr val="bg1"/>
                </a:solidFill>
                <a:cs typeface="Calibri Light"/>
              </a:rPr>
              <a:t>Jan Piwnik "Ponury"</a:t>
            </a:r>
            <a:endParaRPr lang="pl-PL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endParaRPr lang="pl-P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027885-03DF-46AA-B377-08E4366E1D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77" r="17012"/>
          <a:stretch/>
        </p:blipFill>
        <p:spPr>
          <a:xfrm>
            <a:off x="20" y="10"/>
            <a:ext cx="4657325" cy="3428990"/>
          </a:xfrm>
          <a:prstGeom prst="rect">
            <a:avLst/>
          </a:prstGeom>
        </p:spPr>
      </p:pic>
      <p:pic>
        <p:nvPicPr>
          <p:cNvPr id="5" name="Obraz 5" descr="Obraz zawierający zewnętrzne, osoba, zdjęcie, stare&#10;&#10;Opis wygenerowany automatycznie">
            <a:extLst>
              <a:ext uri="{FF2B5EF4-FFF2-40B4-BE49-F238E27FC236}">
                <a16:creationId xmlns:a16="http://schemas.microsoft.com/office/drawing/2014/main" id="{6D446F88-FA29-4C54-AFB1-11EFD2F6EB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61" r="3720" b="1"/>
          <a:stretch/>
        </p:blipFill>
        <p:spPr>
          <a:xfrm>
            <a:off x="20" y="3429000"/>
            <a:ext cx="46573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93011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E21791-B299-4761-A119-960556D54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5029200"/>
            <a:ext cx="10268712" cy="1327554"/>
          </a:xfrm>
        </p:spPr>
        <p:txBody>
          <a:bodyPr>
            <a:normAutofit/>
          </a:bodyPr>
          <a:lstStyle/>
          <a:p>
            <a:r>
              <a:rPr lang="pl-PL"/>
              <a:t>Życie PRYWATNE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E8427E-24E3-45B2-B8B6-D477BDF05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1" y="670241"/>
            <a:ext cx="5938520" cy="3593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1000"/>
              </a:lnSpc>
            </a:pPr>
            <a:r>
              <a:rPr lang="pl-PL">
                <a:ea typeface="+mn-lt"/>
                <a:cs typeface="+mn-lt"/>
              </a:rPr>
              <a:t>Jesienią 1943 zawarł związek małżeński z </a:t>
            </a:r>
            <a:r>
              <a:rPr lang="pl-PL">
                <a:ea typeface="+mn-lt"/>
                <a:cs typeface="+mn-lt"/>
                <a:hlinkClick r:id="rId2"/>
              </a:rPr>
              <a:t>Emilią Malessą</a:t>
            </a:r>
            <a:r>
              <a:rPr lang="pl-PL">
                <a:ea typeface="+mn-lt"/>
                <a:cs typeface="+mn-lt"/>
              </a:rPr>
              <a:t>. Jego bratanicą jest </a:t>
            </a:r>
            <a:r>
              <a:rPr lang="pl-PL">
                <a:ea typeface="+mn-lt"/>
                <a:cs typeface="+mn-lt"/>
                <a:hlinkClick r:id="rId3"/>
              </a:rPr>
              <a:t>Barbara Piwnik</a:t>
            </a:r>
            <a:r>
              <a:rPr lang="pl-PL">
                <a:ea typeface="+mn-lt"/>
                <a:cs typeface="+mn-lt"/>
              </a:rPr>
              <a:t> – </a:t>
            </a:r>
            <a:r>
              <a:rPr lang="pl-PL">
                <a:ea typeface="+mn-lt"/>
                <a:cs typeface="+mn-lt"/>
                <a:hlinkClick r:id="rId4"/>
              </a:rPr>
              <a:t>prawniczka</a:t>
            </a:r>
            <a:r>
              <a:rPr lang="pl-PL">
                <a:ea typeface="+mn-lt"/>
                <a:cs typeface="+mn-lt"/>
              </a:rPr>
              <a:t>, </a:t>
            </a:r>
            <a:r>
              <a:rPr lang="pl-PL">
                <a:ea typeface="+mn-lt"/>
                <a:cs typeface="+mn-lt"/>
                <a:hlinkClick r:id="rId5"/>
              </a:rPr>
              <a:t>sędzia</a:t>
            </a:r>
            <a:r>
              <a:rPr lang="pl-PL">
                <a:ea typeface="+mn-lt"/>
                <a:cs typeface="+mn-lt"/>
              </a:rPr>
              <a:t> i minister sprawiedliwości w latach 2001–2002. Siostrzeńcem i jednocześnie kustoszem pamięci o Janie Piwniku jest jego siostrzeniec </a:t>
            </a:r>
            <a:r>
              <a:rPr lang="pl-PL">
                <a:ea typeface="+mn-lt"/>
                <a:cs typeface="+mn-lt"/>
                <a:hlinkClick r:id="rId6"/>
              </a:rPr>
              <a:t>Mieczysław Sokołowski</a:t>
            </a:r>
            <a:endParaRPr lang="pl-PL"/>
          </a:p>
        </p:txBody>
      </p:sp>
      <p:pic>
        <p:nvPicPr>
          <p:cNvPr id="4" name="Obraz 4" descr="Obraz zawierający zdjęcie, osoba, pozujący, stare&#10;&#10;Opis wygenerowany automatycznie">
            <a:extLst>
              <a:ext uri="{FF2B5EF4-FFF2-40B4-BE49-F238E27FC236}">
                <a16:creationId xmlns:a16="http://schemas.microsoft.com/office/drawing/2014/main" id="{A02BA3EA-6768-4F14-B838-A613641884E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5084" r="16400"/>
          <a:stretch/>
        </p:blipFill>
        <p:spPr>
          <a:xfrm>
            <a:off x="7545155" y="-24338"/>
            <a:ext cx="4645319" cy="461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11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38A42E-8ABA-4B57-81AC-1F2971897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Ordery i odznaczenia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D3554-AE63-4ACD-B912-5107A814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7" y="2343337"/>
            <a:ext cx="12137768" cy="4456233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285750" indent="-285750">
              <a:buFont typeface="Arial"/>
              <a:buChar char="•"/>
            </a:pPr>
            <a:r>
              <a:rPr lang="pl-PL" dirty="0">
                <a:ea typeface="+mn-lt"/>
                <a:cs typeface="+mn-lt"/>
                <a:hlinkClick r:id="rId2"/>
              </a:rPr>
              <a:t>Krzyż Złoty Orderu Wojennego Virtuti Militari</a:t>
            </a:r>
            <a:endParaRPr lang="pl-PL"/>
          </a:p>
          <a:p>
            <a:pPr marL="285750" indent="-285750">
              <a:buFont typeface="Arial"/>
              <a:buChar char="•"/>
            </a:pPr>
            <a:r>
              <a:rPr lang="pl-PL" dirty="0">
                <a:ea typeface="+mn-lt"/>
                <a:cs typeface="+mn-lt"/>
                <a:hlinkClick r:id="rId2"/>
              </a:rPr>
              <a:t>Krzyż Srebrny Orderu Wojennego Virtuti Militari</a:t>
            </a:r>
            <a:endParaRPr lang="pl-PL"/>
          </a:p>
          <a:p>
            <a:pPr marL="285750" indent="-285750">
              <a:buFont typeface="Arial"/>
              <a:buChar char="•"/>
            </a:pPr>
            <a:r>
              <a:rPr lang="pl-PL" dirty="0">
                <a:ea typeface="+mn-lt"/>
                <a:cs typeface="+mn-lt"/>
                <a:hlinkClick r:id="rId3"/>
              </a:rPr>
              <a:t>Krzyż Wielki Orderu Odrodzenia Polski</a:t>
            </a:r>
            <a:r>
              <a:rPr lang="pl-PL" dirty="0">
                <a:ea typeface="+mn-lt"/>
                <a:cs typeface="+mn-lt"/>
              </a:rPr>
              <a:t> – 2010, pośmiertnie – order wręczono 12 grudnia 2012 siostrzenicy „Ponurego”, Alicji Sokołowskiej</a:t>
            </a:r>
            <a:endParaRPr lang="pl-PL" baseline="30000" dirty="0"/>
          </a:p>
          <a:p>
            <a:pPr marL="285750" indent="-285750">
              <a:buFont typeface="Arial"/>
              <a:buChar char="•"/>
            </a:pPr>
            <a:r>
              <a:rPr lang="pl-PL" dirty="0">
                <a:ea typeface="+mn-lt"/>
                <a:cs typeface="+mn-lt"/>
                <a:hlinkClick r:id="rId4"/>
              </a:rPr>
              <a:t>Krzyż Walecznych</a:t>
            </a:r>
            <a:r>
              <a:rPr lang="pl-PL" dirty="0">
                <a:ea typeface="+mn-lt"/>
                <a:cs typeface="+mn-lt"/>
              </a:rPr>
              <a:t> – dwukrotnie</a:t>
            </a:r>
            <a:endParaRPr lang="pl-PL" dirty="0"/>
          </a:p>
          <a:p>
            <a:pPr marL="285750" indent="-285750">
              <a:buFont typeface="Arial"/>
              <a:buChar char="•"/>
            </a:pPr>
            <a:r>
              <a:rPr lang="pl-PL" dirty="0">
                <a:ea typeface="+mn-lt"/>
                <a:cs typeface="+mn-lt"/>
                <a:hlinkClick r:id="rId5"/>
              </a:rPr>
              <a:t>Brązowy Krzyż Zasługi</a:t>
            </a:r>
            <a:endParaRPr lang="pl-PL" baseline="30000" dirty="0"/>
          </a:p>
          <a:p>
            <a:pPr marL="285750" indent="-285750">
              <a:buFont typeface="Arial"/>
              <a:buChar char="•"/>
            </a:pPr>
            <a:r>
              <a:rPr lang="pl-PL" dirty="0">
                <a:ea typeface="+mn-lt"/>
                <a:cs typeface="+mn-lt"/>
                <a:hlinkClick r:id="rId6"/>
              </a:rPr>
              <a:t>Znak Spadochronowy</a:t>
            </a:r>
            <a:endParaRPr lang="pl-PL"/>
          </a:p>
          <a:p>
            <a:r>
              <a:rPr lang="pl-PL" dirty="0">
                <a:ea typeface="+mn-lt"/>
                <a:cs typeface="+mn-lt"/>
              </a:rPr>
              <a:t>31 października 2012 minister obrony narodowej </a:t>
            </a:r>
            <a:r>
              <a:rPr lang="pl-PL" dirty="0">
                <a:ea typeface="+mn-lt"/>
                <a:cs typeface="+mn-lt"/>
                <a:hlinkClick r:id="rId7"/>
              </a:rPr>
              <a:t>Tomasz Siemoniak</a:t>
            </a:r>
            <a:r>
              <a:rPr lang="pl-PL" dirty="0">
                <a:ea typeface="+mn-lt"/>
                <a:cs typeface="+mn-lt"/>
              </a:rPr>
              <a:t> podjął decyzję o pośmiertnym awansowaniu </a:t>
            </a:r>
            <a:r>
              <a:rPr lang="pl-PL" i="1" dirty="0">
                <a:ea typeface="+mn-lt"/>
                <a:cs typeface="+mn-lt"/>
              </a:rPr>
              <a:t>Ponurego</a:t>
            </a:r>
            <a:r>
              <a:rPr lang="pl-PL" dirty="0">
                <a:ea typeface="+mn-lt"/>
                <a:cs typeface="+mn-lt"/>
              </a:rPr>
              <a:t> do stopnia </a:t>
            </a:r>
            <a:r>
              <a:rPr lang="pl-PL" dirty="0">
                <a:ea typeface="+mn-lt"/>
                <a:cs typeface="+mn-lt"/>
                <a:hlinkClick r:id="rId8"/>
              </a:rPr>
              <a:t>pułkownika</a:t>
            </a:r>
            <a:r>
              <a:rPr lang="pl-PL" dirty="0">
                <a:ea typeface="+mn-lt"/>
                <a:cs typeface="+mn-lt"/>
              </a:rPr>
              <a:t> Wojska Polskiego. Akt mianowania wręczono rodzinie </a:t>
            </a:r>
            <a:r>
              <a:rPr lang="pl-PL" i="1" dirty="0">
                <a:ea typeface="+mn-lt"/>
                <a:cs typeface="+mn-lt"/>
              </a:rPr>
              <a:t>Ponurego</a:t>
            </a:r>
            <a:r>
              <a:rPr lang="pl-PL" dirty="0">
                <a:ea typeface="+mn-lt"/>
                <a:cs typeface="+mn-lt"/>
              </a:rPr>
              <a:t> 16 czerwca 2013 r. w Wąchocku podczas uroczystości poświęconych 70. rocznicy powstania Świętokrzyskich Zgrupowań Partyzanckich AK „Ponury – Nurt”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67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7F89CE-BF52-4AF5-8B0B-7E9693734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CDC126-3B68-47AF-B79B-54314ECB1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640080"/>
            <a:ext cx="4500737" cy="2194560"/>
          </a:xfrm>
        </p:spPr>
        <p:txBody>
          <a:bodyPr>
            <a:normAutofit/>
          </a:bodyPr>
          <a:lstStyle/>
          <a:p>
            <a:r>
              <a:rPr lang="pl-PL" sz="5600"/>
              <a:t>Dziękuje za obejrzenie!!!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424D5D-C808-4383-90D1-7ACE2FB2B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38" y="2916936"/>
            <a:ext cx="4500737" cy="32644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solidFill>
                  <a:schemeClr val="bg1"/>
                </a:solidFill>
              </a:rPr>
              <a:t>Wykonała </a:t>
            </a:r>
          </a:p>
          <a:p>
            <a:r>
              <a:rPr lang="pl-PL">
                <a:solidFill>
                  <a:schemeClr val="bg1"/>
                </a:solidFill>
              </a:rPr>
              <a:t>Wiktoria Bukowska</a:t>
            </a:r>
          </a:p>
        </p:txBody>
      </p:sp>
      <p:pic>
        <p:nvPicPr>
          <p:cNvPr id="7" name="Graphic 6" descr="Dragon Dance">
            <a:extLst>
              <a:ext uri="{FF2B5EF4-FFF2-40B4-BE49-F238E27FC236}">
                <a16:creationId xmlns:a16="http://schemas.microsoft.com/office/drawing/2014/main" id="{58A05571-225C-4933-A61D-F8CCEE4A4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41822" y="1031490"/>
            <a:ext cx="4795019" cy="479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9977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36E5B5-62BF-4B2E-81C6-4CD62FD2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pl-PL" dirty="0"/>
              <a:t>Jan </a:t>
            </a:r>
            <a:r>
              <a:rPr lang="pl-PL" dirty="0" err="1"/>
              <a:t>piwnik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3D961-2796-49A0-86EC-811B45DD2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>
                <a:ea typeface="+mn-lt"/>
                <a:cs typeface="+mn-lt"/>
                <a:hlinkClick r:id="rId2"/>
              </a:rPr>
              <a:t>ps.</a:t>
            </a:r>
            <a:r>
              <a:rPr lang="pl-PL" dirty="0">
                <a:ea typeface="+mn-lt"/>
                <a:cs typeface="+mn-lt"/>
              </a:rPr>
              <a:t> „Donat”, „Ponury” (ur. 31 sierpnia 1912 w </a:t>
            </a:r>
            <a:r>
              <a:rPr lang="pl-PL" dirty="0">
                <a:ea typeface="+mn-lt"/>
                <a:cs typeface="+mn-lt"/>
                <a:hlinkClick r:id="rId3"/>
              </a:rPr>
              <a:t>Janowicach</a:t>
            </a:r>
            <a:r>
              <a:rPr lang="pl-PL" dirty="0">
                <a:ea typeface="+mn-lt"/>
                <a:cs typeface="+mn-lt"/>
              </a:rPr>
              <a:t>, zm. 16 czerwca 1944 pod </a:t>
            </a:r>
            <a:r>
              <a:rPr lang="pl-PL" dirty="0">
                <a:ea typeface="+mn-lt"/>
                <a:cs typeface="+mn-lt"/>
                <a:hlinkClick r:id="rId4"/>
              </a:rPr>
              <a:t>Jewłaszami</a:t>
            </a:r>
            <a:r>
              <a:rPr lang="pl-PL" dirty="0">
                <a:ea typeface="+mn-lt"/>
                <a:cs typeface="+mn-lt"/>
              </a:rPr>
              <a:t>) – </a:t>
            </a:r>
            <a:r>
              <a:rPr lang="pl-PL" dirty="0">
                <a:ea typeface="+mn-lt"/>
                <a:cs typeface="+mn-lt"/>
                <a:hlinkClick r:id="rId5"/>
              </a:rPr>
              <a:t>kapitan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>
                <a:ea typeface="+mn-lt"/>
                <a:cs typeface="+mn-lt"/>
                <a:hlinkClick r:id="rId6"/>
              </a:rPr>
              <a:t>Wojska Polskiego</a:t>
            </a:r>
            <a:r>
              <a:rPr lang="pl-PL" dirty="0">
                <a:ea typeface="+mn-lt"/>
                <a:cs typeface="+mn-lt"/>
              </a:rPr>
              <a:t>i </a:t>
            </a:r>
            <a:r>
              <a:rPr lang="pl-PL" dirty="0">
                <a:ea typeface="+mn-lt"/>
                <a:cs typeface="+mn-lt"/>
                <a:hlinkClick r:id="rId7"/>
              </a:rPr>
              <a:t>aspirant</a:t>
            </a:r>
            <a:r>
              <a:rPr lang="pl-PL" dirty="0">
                <a:ea typeface="+mn-lt"/>
                <a:cs typeface="+mn-lt"/>
              </a:rPr>
              <a:t> </a:t>
            </a:r>
            <a:r>
              <a:rPr lang="pl-PL" dirty="0">
                <a:ea typeface="+mn-lt"/>
                <a:cs typeface="+mn-lt"/>
                <a:hlinkClick r:id="rId8"/>
              </a:rPr>
              <a:t>Policji Państwowej</a:t>
            </a:r>
            <a:r>
              <a:rPr lang="pl-PL" dirty="0">
                <a:ea typeface="+mn-lt"/>
                <a:cs typeface="+mn-lt"/>
              </a:rPr>
              <a:t>, </a:t>
            </a:r>
            <a:r>
              <a:rPr lang="pl-PL" dirty="0">
                <a:ea typeface="+mn-lt"/>
                <a:cs typeface="+mn-lt"/>
                <a:hlinkClick r:id="rId9"/>
              </a:rPr>
              <a:t>cichociemny</a:t>
            </a:r>
            <a:r>
              <a:rPr lang="pl-PL" dirty="0">
                <a:ea typeface="+mn-lt"/>
                <a:cs typeface="+mn-lt"/>
              </a:rPr>
              <a:t>, pośmiertnie awansowany do stopnia </a:t>
            </a:r>
            <a:r>
              <a:rPr lang="pl-PL" dirty="0">
                <a:ea typeface="+mn-lt"/>
                <a:cs typeface="+mn-lt"/>
                <a:hlinkClick r:id="rId10"/>
              </a:rPr>
              <a:t>majora</a:t>
            </a:r>
            <a:r>
              <a:rPr lang="pl-PL" dirty="0">
                <a:ea typeface="+mn-lt"/>
                <a:cs typeface="+mn-lt"/>
              </a:rPr>
              <a:t>, a następnie do stopnia </a:t>
            </a:r>
            <a:r>
              <a:rPr lang="pl-PL" dirty="0">
                <a:ea typeface="+mn-lt"/>
                <a:cs typeface="+mn-lt"/>
                <a:hlinkClick r:id="rId11"/>
              </a:rPr>
              <a:t>pułkownika</a:t>
            </a:r>
            <a:r>
              <a:rPr lang="pl-PL" dirty="0">
                <a:ea typeface="+mn-lt"/>
                <a:cs typeface="+mn-lt"/>
              </a:rPr>
              <a:t> (2012)</a:t>
            </a:r>
            <a:r>
              <a:rPr lang="pl-PL" baseline="30000" dirty="0">
                <a:ea typeface="+mn-lt"/>
                <a:cs typeface="+mn-lt"/>
              </a:rPr>
              <a:t>]</a:t>
            </a:r>
            <a:r>
              <a:rPr lang="pl-PL" dirty="0">
                <a:ea typeface="+mn-lt"/>
                <a:cs typeface="+mn-lt"/>
              </a:rPr>
              <a:t>; dowódca partyzancki </a:t>
            </a:r>
            <a:r>
              <a:rPr lang="pl-PL" dirty="0">
                <a:ea typeface="+mn-lt"/>
                <a:cs typeface="+mn-lt"/>
                <a:hlinkClick r:id="rId12"/>
              </a:rPr>
              <a:t>Armii Krajowej</a:t>
            </a:r>
            <a:r>
              <a:rPr lang="pl-PL" dirty="0">
                <a:ea typeface="+mn-lt"/>
                <a:cs typeface="+mn-lt"/>
              </a:rPr>
              <a:t> w </a:t>
            </a:r>
            <a:r>
              <a:rPr lang="pl-PL" dirty="0">
                <a:ea typeface="+mn-lt"/>
                <a:cs typeface="+mn-lt"/>
                <a:hlinkClick r:id="rId13"/>
              </a:rPr>
              <a:t>Górach Świętokrzyskich</a:t>
            </a:r>
            <a:r>
              <a:rPr lang="pl-PL" dirty="0">
                <a:ea typeface="+mn-lt"/>
                <a:cs typeface="+mn-lt"/>
              </a:rPr>
              <a:t> i na </a:t>
            </a:r>
            <a:r>
              <a:rPr lang="pl-PL" dirty="0" err="1">
                <a:ea typeface="+mn-lt"/>
                <a:cs typeface="+mn-lt"/>
              </a:rPr>
              <a:t>Nowogródczyźnie</a:t>
            </a:r>
            <a:endParaRPr lang="pl-PL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4127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93011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E4E3EC8-8902-4134-B9F0-C4B6664A7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5029200"/>
            <a:ext cx="10268712" cy="1327554"/>
          </a:xfrm>
        </p:spPr>
        <p:txBody>
          <a:bodyPr>
            <a:normAutofit/>
          </a:bodyPr>
          <a:lstStyle/>
          <a:p>
            <a:r>
              <a:rPr lang="pl-PL" dirty="0"/>
              <a:t>życiorys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F524A7-2F47-4BC7-B889-65A2896FA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670241"/>
            <a:ext cx="10268712" cy="35580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1000"/>
              </a:lnSpc>
            </a:pPr>
            <a:r>
              <a:rPr lang="pl-PL" sz="2200">
                <a:ea typeface="+mn-lt"/>
                <a:cs typeface="+mn-lt"/>
              </a:rPr>
              <a:t>Młodość i służba w Policji Państwowej</a:t>
            </a:r>
          </a:p>
          <a:p>
            <a:pPr>
              <a:lnSpc>
                <a:spcPct val="91000"/>
              </a:lnSpc>
            </a:pPr>
            <a:r>
              <a:rPr lang="pl-PL" sz="2200">
                <a:ea typeface="+mn-lt"/>
                <a:cs typeface="+mn-lt"/>
              </a:rPr>
              <a:t>Uczęszczał do szkoły powszechnej w Janowicach, a następnie </a:t>
            </a:r>
            <a:r>
              <a:rPr lang="pl-PL" sz="2200">
                <a:ea typeface="+mn-lt"/>
                <a:cs typeface="+mn-lt"/>
                <a:hlinkClick r:id="rId2"/>
              </a:rPr>
              <a:t>Gimnazjum im. J. Chreptowicza</a:t>
            </a:r>
            <a:r>
              <a:rPr lang="pl-PL" sz="2200">
                <a:ea typeface="+mn-lt"/>
                <a:cs typeface="+mn-lt"/>
              </a:rPr>
              <a:t> w </a:t>
            </a:r>
            <a:r>
              <a:rPr lang="pl-PL" sz="2200">
                <a:ea typeface="+mn-lt"/>
                <a:cs typeface="+mn-lt"/>
                <a:hlinkClick r:id="rId3"/>
              </a:rPr>
              <a:t>Ostrowcu Świętokrzyskim</a:t>
            </a:r>
            <a:r>
              <a:rPr lang="pl-PL" sz="2200">
                <a:ea typeface="+mn-lt"/>
                <a:cs typeface="+mn-lt"/>
              </a:rPr>
              <a:t>, w którym w 1932 r. zdał maturę. Do 1933 r. służył w </a:t>
            </a:r>
            <a:r>
              <a:rPr lang="pl-PL" sz="2200">
                <a:ea typeface="+mn-lt"/>
                <a:cs typeface="+mn-lt"/>
                <a:hlinkClick r:id="rId4"/>
              </a:rPr>
              <a:t>Szkole Podchorążych Rezerwy Artylerii</a:t>
            </a:r>
            <a:r>
              <a:rPr lang="pl-PL" sz="2200">
                <a:ea typeface="+mn-lt"/>
                <a:cs typeface="+mn-lt"/>
              </a:rPr>
              <a:t> we </a:t>
            </a:r>
            <a:r>
              <a:rPr lang="pl-PL" sz="2200">
                <a:ea typeface="+mn-lt"/>
                <a:cs typeface="+mn-lt"/>
                <a:hlinkClick r:id="rId5"/>
              </a:rPr>
              <a:t>Włodzimierzu Wołyńskim</a:t>
            </a:r>
            <a:r>
              <a:rPr lang="pl-PL" sz="2200">
                <a:ea typeface="+mn-lt"/>
                <a:cs typeface="+mn-lt"/>
              </a:rPr>
              <a:t>, kończąc ją w stopniu plutonowego podchorążego rezerwy. W 1934 r. został mianowany podporucznikiem rezerwy. W latach 1935–1939 służył w </a:t>
            </a:r>
            <a:r>
              <a:rPr lang="pl-PL" sz="2200">
                <a:ea typeface="+mn-lt"/>
                <a:cs typeface="+mn-lt"/>
                <a:hlinkClick r:id="rId6"/>
              </a:rPr>
              <a:t>Policji Państwowej</a:t>
            </a:r>
            <a:r>
              <a:rPr lang="pl-PL" sz="2200">
                <a:ea typeface="+mn-lt"/>
                <a:cs typeface="+mn-lt"/>
              </a:rPr>
              <a:t>. Początkowo szkolił się w szkole oficerów policji w </a:t>
            </a:r>
            <a:r>
              <a:rPr lang="pl-PL" sz="2200">
                <a:ea typeface="+mn-lt"/>
                <a:cs typeface="+mn-lt"/>
                <a:hlinkClick r:id="rId7"/>
              </a:rPr>
              <a:t>Mostach Wielkich</a:t>
            </a:r>
            <a:r>
              <a:rPr lang="pl-PL" sz="2200">
                <a:ea typeface="+mn-lt"/>
                <a:cs typeface="+mn-lt"/>
              </a:rPr>
              <a:t>, po której otrzymał stopień aspiranta, następnie kierował posterunkiem w </a:t>
            </a:r>
            <a:r>
              <a:rPr lang="pl-PL" sz="2200">
                <a:ea typeface="+mn-lt"/>
                <a:cs typeface="+mn-lt"/>
                <a:hlinkClick r:id="rId8"/>
              </a:rPr>
              <a:t>Horochowie</a:t>
            </a:r>
            <a:r>
              <a:rPr lang="pl-PL" sz="2200">
                <a:ea typeface="+mn-lt"/>
                <a:cs typeface="+mn-lt"/>
              </a:rPr>
              <a:t> na </a:t>
            </a:r>
            <a:r>
              <a:rPr lang="pl-PL" sz="2200">
                <a:ea typeface="+mn-lt"/>
                <a:cs typeface="+mn-lt"/>
                <a:hlinkClick r:id="rId9"/>
              </a:rPr>
              <a:t>Wołyniu</a:t>
            </a:r>
            <a:r>
              <a:rPr lang="pl-PL" sz="2200">
                <a:ea typeface="+mn-lt"/>
                <a:cs typeface="+mn-lt"/>
              </a:rPr>
              <a:t>, a od 1938 r. dowodził kompanią szkolną policji w </a:t>
            </a:r>
            <a:r>
              <a:rPr lang="pl-PL" sz="2200">
                <a:ea typeface="+mn-lt"/>
                <a:cs typeface="+mn-lt"/>
                <a:hlinkClick r:id="rId10"/>
              </a:rPr>
              <a:t>Golędzinowie</a:t>
            </a:r>
            <a:r>
              <a:rPr lang="pl-PL" sz="2200">
                <a:ea typeface="+mn-lt"/>
                <a:cs typeface="+mn-lt"/>
              </a:rPr>
              <a:t>.</a:t>
            </a:r>
            <a:endParaRPr lang="pl-PL" sz="2200"/>
          </a:p>
        </p:txBody>
      </p:sp>
    </p:spTree>
    <p:extLst>
      <p:ext uri="{BB962C8B-B14F-4D97-AF65-F5344CB8AC3E}">
        <p14:creationId xmlns:p14="http://schemas.microsoft.com/office/powerpoint/2010/main" val="1610498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09A1C012-8297-4361-ACE8-A2509FB18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9B2708-91BE-420A-8C1B-AC0E2DC5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14" y="1482634"/>
            <a:ext cx="5928018" cy="30467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/>
              <a:t>Jan piwnik - policja państwowa</a:t>
            </a:r>
          </a:p>
        </p:txBody>
      </p:sp>
      <p:pic>
        <p:nvPicPr>
          <p:cNvPr id="4" name="Obraz 4" descr="Obraz zawierający osoba, zdjęcie, zewnętrzne, stojące&#10;&#10;Opis wygenerowany automatycznie">
            <a:extLst>
              <a:ext uri="{FF2B5EF4-FFF2-40B4-BE49-F238E27FC236}">
                <a16:creationId xmlns:a16="http://schemas.microsoft.com/office/drawing/2014/main" id="{D49075E6-F1F0-48EC-AD8B-E33F419A36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0610" r="22043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673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6775BA2-D30C-469C-A8C6-1286A5FB8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pl-PL" sz="3600" b="1" dirty="0"/>
              <a:t>Udział w wojnie obronnej i jednostkach polskich na Zachodzie</a:t>
            </a:r>
            <a:endParaRPr lang="pl-PL" sz="3600" dirty="0"/>
          </a:p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8B5142-17E8-4D44-839E-CE883C35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343337"/>
            <a:ext cx="10268712" cy="424057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sz="2400" dirty="0">
                <a:ea typeface="+mn-lt"/>
                <a:cs typeface="+mn-lt"/>
              </a:rPr>
              <a:t>Uczestniczył w </a:t>
            </a:r>
            <a:r>
              <a:rPr lang="pl-PL" sz="2400" dirty="0">
                <a:ea typeface="+mn-lt"/>
                <a:cs typeface="+mn-lt"/>
                <a:hlinkClick r:id="rId2"/>
              </a:rPr>
              <a:t>wojnie obronnej 1939 r.</a:t>
            </a:r>
            <a:r>
              <a:rPr lang="pl-PL" sz="2400" dirty="0">
                <a:ea typeface="+mn-lt"/>
                <a:cs typeface="+mn-lt"/>
              </a:rPr>
              <a:t> jako dowódca kampanii w </a:t>
            </a:r>
            <a:r>
              <a:rPr lang="pl-PL" sz="2400" dirty="0">
                <a:ea typeface="+mn-lt"/>
                <a:cs typeface="+mn-lt"/>
                <a:hlinkClick r:id="rId3"/>
              </a:rPr>
              <a:t>Zmotoryzowanym Batalionie Policji</a:t>
            </a:r>
            <a:r>
              <a:rPr lang="pl-PL" sz="2400" dirty="0">
                <a:ea typeface="+mn-lt"/>
                <a:cs typeface="+mn-lt"/>
              </a:rPr>
              <a:t>. Wycofywał się wraz ze swoim pododdziałem ze </a:t>
            </a:r>
            <a:r>
              <a:rPr lang="pl-PL" sz="2400" dirty="0">
                <a:ea typeface="+mn-lt"/>
                <a:cs typeface="+mn-lt"/>
                <a:hlinkClick r:id="rId4"/>
              </a:rPr>
              <a:t>Śląska</a:t>
            </a:r>
            <a:r>
              <a:rPr lang="pl-PL" sz="2400" dirty="0">
                <a:ea typeface="+mn-lt"/>
                <a:cs typeface="+mn-lt"/>
              </a:rPr>
              <a:t> poprzez Lubelszczyznę w kierunku granicy polsko-węgierskiej, którą przekroczył 23 września. Po ucieczce w marcu 1940 r. z obozu internowania na </a:t>
            </a:r>
            <a:r>
              <a:rPr lang="pl-PL" sz="2400" dirty="0">
                <a:ea typeface="+mn-lt"/>
                <a:cs typeface="+mn-lt"/>
                <a:hlinkClick r:id="rId5"/>
              </a:rPr>
              <a:t>Węgrzech</a:t>
            </a:r>
            <a:r>
              <a:rPr lang="pl-PL" sz="2400" dirty="0">
                <a:ea typeface="+mn-lt"/>
                <a:cs typeface="+mn-lt"/>
              </a:rPr>
              <a:t>, dostał się przez </a:t>
            </a:r>
            <a:r>
              <a:rPr lang="pl-PL" sz="2400" dirty="0">
                <a:ea typeface="+mn-lt"/>
                <a:cs typeface="+mn-lt"/>
                <a:hlinkClick r:id="rId6"/>
              </a:rPr>
              <a:t>Jugosławię</a:t>
            </a:r>
            <a:r>
              <a:rPr lang="pl-PL" sz="2400" dirty="0">
                <a:ea typeface="+mn-lt"/>
                <a:cs typeface="+mn-lt"/>
              </a:rPr>
              <a:t> i </a:t>
            </a:r>
            <a:r>
              <a:rPr lang="pl-PL" sz="2400" dirty="0">
                <a:ea typeface="+mn-lt"/>
                <a:cs typeface="+mn-lt"/>
                <a:hlinkClick r:id="rId7"/>
              </a:rPr>
              <a:t>Włochy</a:t>
            </a:r>
            <a:r>
              <a:rPr lang="pl-PL" sz="2400" dirty="0">
                <a:ea typeface="+mn-lt"/>
                <a:cs typeface="+mn-lt"/>
              </a:rPr>
              <a:t> do </a:t>
            </a:r>
            <a:r>
              <a:rPr lang="pl-PL" sz="2400" dirty="0">
                <a:ea typeface="+mn-lt"/>
                <a:cs typeface="+mn-lt"/>
                <a:hlinkClick r:id="rId8"/>
              </a:rPr>
              <a:t>Francji</a:t>
            </a:r>
            <a:r>
              <a:rPr lang="pl-PL" sz="2400" dirty="0">
                <a:ea typeface="+mn-lt"/>
                <a:cs typeface="+mn-lt"/>
              </a:rPr>
              <a:t>, gdzie wstąpił do </a:t>
            </a:r>
            <a:r>
              <a:rPr lang="pl-PL" sz="2400" dirty="0">
                <a:ea typeface="+mn-lt"/>
                <a:cs typeface="+mn-lt"/>
                <a:hlinkClick r:id="rId9"/>
              </a:rPr>
              <a:t>4 pułku artylerii ciężkiej</a:t>
            </a:r>
            <a:r>
              <a:rPr lang="pl-PL" sz="2400" dirty="0">
                <a:ea typeface="+mn-lt"/>
                <a:cs typeface="+mn-lt"/>
              </a:rPr>
              <a:t>. Został dowódcą baterii artylerii. Kiedy w czerwcu 1940 r. Francja skapitulowała, J. </a:t>
            </a:r>
            <a:r>
              <a:rPr lang="pl-PL" sz="2400" dirty="0" err="1">
                <a:ea typeface="+mn-lt"/>
                <a:cs typeface="+mn-lt"/>
              </a:rPr>
              <a:t>Piwnik</a:t>
            </a:r>
            <a:r>
              <a:rPr lang="pl-PL" sz="2400" dirty="0">
                <a:ea typeface="+mn-lt"/>
                <a:cs typeface="+mn-lt"/>
              </a:rPr>
              <a:t> na czele oddziału skupiającego rozbitków z różnych polskich jednostek, na jednym z ostatnich statków przedostał się do </a:t>
            </a:r>
            <a:r>
              <a:rPr lang="pl-PL" sz="2400" dirty="0">
                <a:ea typeface="+mn-lt"/>
                <a:cs typeface="+mn-lt"/>
                <a:hlinkClick r:id="rId10"/>
              </a:rPr>
              <a:t>Wielkiej Brytanii</a:t>
            </a:r>
            <a:r>
              <a:rPr lang="pl-PL" sz="2400" dirty="0">
                <a:ea typeface="+mn-lt"/>
                <a:cs typeface="+mn-lt"/>
              </a:rPr>
              <a:t>. Został wcielony do dywizjonu artylerii w </a:t>
            </a:r>
            <a:r>
              <a:rPr lang="pl-PL" sz="2400" dirty="0">
                <a:ea typeface="+mn-lt"/>
                <a:cs typeface="+mn-lt"/>
                <a:hlinkClick r:id="rId11"/>
              </a:rPr>
              <a:t>4 Brygadzie Kadrowej Strzelców</a:t>
            </a:r>
            <a:r>
              <a:rPr lang="pl-PL" sz="2400" dirty="0">
                <a:ea typeface="+mn-lt"/>
                <a:cs typeface="+mn-lt"/>
              </a:rPr>
              <a:t>. Następnie przeniósł się do </a:t>
            </a:r>
            <a:r>
              <a:rPr lang="pl-PL" sz="2400" dirty="0">
                <a:ea typeface="+mn-lt"/>
                <a:cs typeface="+mn-lt"/>
                <a:hlinkClick r:id="rId12"/>
              </a:rPr>
              <a:t>1 Samodzielnej Brygady</a:t>
            </a:r>
            <a:r>
              <a:rPr lang="pl-PL" dirty="0">
                <a:ea typeface="+mn-lt"/>
                <a:cs typeface="+mn-lt"/>
                <a:hlinkClick r:id="rId12"/>
              </a:rPr>
              <a:t> Spadochronowej</a:t>
            </a:r>
            <a:r>
              <a:rPr lang="pl-PL" dirty="0">
                <a:ea typeface="+mn-lt"/>
                <a:cs typeface="+mn-lt"/>
              </a:rPr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5151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15714B-CAB0-46BD-9AF7-B367DFE89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Cichociemny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B061E-650D-4F5A-9733-ACC239689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413993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Zgłosił się do służby w Kraju. Od stycznia do października 1941 r. na szkoleniach dla </a:t>
            </a:r>
            <a:r>
              <a:rPr lang="pl-PL" dirty="0">
                <a:ea typeface="+mn-lt"/>
                <a:cs typeface="+mn-lt"/>
                <a:hlinkClick r:id="rId2"/>
              </a:rPr>
              <a:t>cichociemnych</a:t>
            </a:r>
            <a:r>
              <a:rPr lang="pl-PL" dirty="0">
                <a:ea typeface="+mn-lt"/>
                <a:cs typeface="+mn-lt"/>
              </a:rPr>
              <a:t>, brał udział w kursie walki konspiracyjnej w </a:t>
            </a:r>
            <a:r>
              <a:rPr lang="pl-PL" dirty="0">
                <a:ea typeface="+mn-lt"/>
                <a:cs typeface="+mn-lt"/>
                <a:hlinkClick r:id="rId3"/>
              </a:rPr>
              <a:t>Briggens</a:t>
            </a:r>
            <a:r>
              <a:rPr lang="pl-PL" dirty="0">
                <a:ea typeface="+mn-lt"/>
                <a:cs typeface="+mn-lt"/>
              </a:rPr>
              <a:t> pod </a:t>
            </a:r>
            <a:r>
              <a:rPr lang="pl-PL" dirty="0">
                <a:ea typeface="+mn-lt"/>
                <a:cs typeface="+mn-lt"/>
                <a:hlinkClick r:id="rId4"/>
              </a:rPr>
              <a:t>Londynem</a:t>
            </a:r>
            <a:r>
              <a:rPr lang="pl-PL" dirty="0">
                <a:ea typeface="+mn-lt"/>
                <a:cs typeface="+mn-lt"/>
              </a:rPr>
              <a:t> i kursie spadochronowym w </a:t>
            </a:r>
            <a:r>
              <a:rPr lang="pl-PL" dirty="0">
                <a:ea typeface="+mn-lt"/>
                <a:cs typeface="+mn-lt"/>
                <a:hlinkClick r:id="rId5"/>
              </a:rPr>
              <a:t>Ringway</a:t>
            </a:r>
            <a:r>
              <a:rPr lang="pl-PL" dirty="0">
                <a:ea typeface="+mn-lt"/>
                <a:cs typeface="+mn-lt"/>
              </a:rPr>
              <a:t> koło </a:t>
            </a:r>
            <a:r>
              <a:rPr lang="pl-PL" dirty="0">
                <a:ea typeface="+mn-lt"/>
                <a:cs typeface="+mn-lt"/>
                <a:hlinkClick r:id="rId6"/>
              </a:rPr>
              <a:t>Manchesteru</a:t>
            </a:r>
            <a:r>
              <a:rPr lang="pl-PL" dirty="0">
                <a:ea typeface="+mn-lt"/>
                <a:cs typeface="+mn-lt"/>
              </a:rPr>
              <a:t>. Został też na krótko instruktorem w ośrodku wstępnego szkolenia spadochronowego zwanego „małpim gajem” w </a:t>
            </a:r>
            <a:r>
              <a:rPr lang="pl-PL" dirty="0">
                <a:ea typeface="+mn-lt"/>
                <a:cs typeface="+mn-lt"/>
                <a:hlinkClick r:id="rId7"/>
              </a:rPr>
              <a:t>Largo House</a:t>
            </a:r>
            <a:r>
              <a:rPr lang="pl-PL" dirty="0">
                <a:ea typeface="+mn-lt"/>
                <a:cs typeface="+mn-lt"/>
              </a:rPr>
              <a:t>. Po ukończeniu kolejnych 5 kursów zasadniczych: zaprawowego, badań psychotechnicznych, spadochronowego, walki konspiracyjnej i odprawowego . 20 marca 1941 został awansowany do stopnia </a:t>
            </a:r>
            <a:r>
              <a:rPr lang="pl-PL" dirty="0">
                <a:ea typeface="+mn-lt"/>
                <a:cs typeface="+mn-lt"/>
                <a:hlinkClick r:id="rId8"/>
              </a:rPr>
              <a:t>porucznika</a:t>
            </a:r>
            <a:r>
              <a:rPr lang="pl-PL" dirty="0">
                <a:ea typeface="+mn-lt"/>
                <a:cs typeface="+mn-lt"/>
              </a:rPr>
              <a:t>. 10 października 1941 r. złożył przysięgę obowiązującą w ZWZ-AK. Zrzucony do </a:t>
            </a:r>
            <a:r>
              <a:rPr lang="pl-PL" dirty="0">
                <a:ea typeface="+mn-lt"/>
                <a:cs typeface="+mn-lt"/>
                <a:hlinkClick r:id="rId9"/>
              </a:rPr>
              <a:t>Polski</a:t>
            </a:r>
            <a:r>
              <a:rPr lang="pl-PL" dirty="0">
                <a:ea typeface="+mn-lt"/>
                <a:cs typeface="+mn-lt"/>
              </a:rPr>
              <a:t> nocą z 7 na 8 listopada w operacji lotniczej o kryptonimie „</a:t>
            </a:r>
            <a:r>
              <a:rPr lang="pl-PL" dirty="0" err="1">
                <a:ea typeface="+mn-lt"/>
                <a:cs typeface="+mn-lt"/>
              </a:rPr>
              <a:t>Ruction</a:t>
            </a:r>
            <a:r>
              <a:rPr lang="pl-PL" dirty="0">
                <a:ea typeface="+mn-lt"/>
                <a:cs typeface="+mn-lt"/>
              </a:rPr>
              <a:t>”, z samolotu Halifax L-9612 (138 Dywizjon RAF). Zrzut przyjęła placówka odbiorcza „Ugór” położona pod </a:t>
            </a:r>
            <a:r>
              <a:rPr lang="pl-PL" dirty="0">
                <a:ea typeface="+mn-lt"/>
                <a:cs typeface="+mn-lt"/>
                <a:hlinkClick r:id="rId10"/>
              </a:rPr>
              <a:t>Łyszkowicami</a:t>
            </a:r>
            <a:r>
              <a:rPr lang="pl-PL" dirty="0">
                <a:ea typeface="+mn-lt"/>
                <a:cs typeface="+mn-lt"/>
              </a:rPr>
              <a:t> koło wsi </a:t>
            </a:r>
            <a:r>
              <a:rPr lang="pl-PL" dirty="0">
                <a:ea typeface="+mn-lt"/>
                <a:cs typeface="+mn-lt"/>
                <a:hlinkClick r:id="rId11"/>
              </a:rPr>
              <a:t>Czatolin</a:t>
            </a:r>
            <a:r>
              <a:rPr lang="pl-PL" dirty="0">
                <a:ea typeface="+mn-lt"/>
                <a:cs typeface="+mn-lt"/>
              </a:rPr>
              <a:t>, 20 km na zachód od </a:t>
            </a:r>
            <a:r>
              <a:rPr lang="pl-PL" dirty="0">
                <a:ea typeface="+mn-lt"/>
                <a:cs typeface="+mn-lt"/>
                <a:hlinkClick r:id="rId12"/>
              </a:rPr>
              <a:t>Skierniewic</a:t>
            </a:r>
            <a:r>
              <a:rPr lang="pl-PL" dirty="0">
                <a:ea typeface="+mn-lt"/>
                <a:cs typeface="+mn-lt"/>
              </a:rPr>
              <a:t>. Wśród członków obsługi placówki znajdowała się </a:t>
            </a:r>
            <a:r>
              <a:rPr lang="pl-PL" dirty="0">
                <a:ea typeface="+mn-lt"/>
                <a:cs typeface="+mn-lt"/>
                <a:hlinkClick r:id="rId13"/>
              </a:rPr>
              <a:t>Emilia Malessa</a:t>
            </a:r>
            <a:r>
              <a:rPr lang="pl-PL" dirty="0">
                <a:ea typeface="+mn-lt"/>
                <a:cs typeface="+mn-lt"/>
              </a:rPr>
              <a:t> ps. „Marcysia”, która później została żoną J. </a:t>
            </a:r>
            <a:r>
              <a:rPr lang="pl-PL" dirty="0" err="1">
                <a:ea typeface="+mn-lt"/>
                <a:cs typeface="+mn-lt"/>
              </a:rPr>
              <a:t>Piwnika</a:t>
            </a:r>
            <a:r>
              <a:rPr lang="pl-PL" dirty="0">
                <a:ea typeface="+mn-lt"/>
                <a:cs typeface="+mn-lt"/>
              </a:rPr>
              <a:t>. Razem z nim skoczyli: cichociemny kpt. </a:t>
            </a:r>
            <a:r>
              <a:rPr lang="pl-PL" dirty="0">
                <a:ea typeface="+mn-lt"/>
                <a:cs typeface="+mn-lt"/>
                <a:hlinkClick r:id="rId14"/>
              </a:rPr>
              <a:t>Niemir Bidziński</a:t>
            </a:r>
            <a:r>
              <a:rPr lang="pl-PL" dirty="0">
                <a:ea typeface="+mn-lt"/>
                <a:cs typeface="+mn-lt"/>
              </a:rPr>
              <a:t> oraz kurier Delegatury Rządu na kraj ppor. Napoleon </a:t>
            </a:r>
            <a:r>
              <a:rPr lang="pl-PL" dirty="0" err="1">
                <a:ea typeface="+mn-lt"/>
                <a:cs typeface="+mn-lt"/>
              </a:rPr>
              <a:t>Segieda</a:t>
            </a:r>
            <a:r>
              <a:rPr lang="pl-PL" dirty="0">
                <a:ea typeface="+mn-lt"/>
                <a:cs typeface="+mn-lt"/>
              </a:rPr>
              <a:t> ps. Wera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0200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9B1750-8DEA-4C74-A933-D77043559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 descr="Obraz zawierający zewnętrzne, las, trawa, drewno&#10;&#10;Opis wygenerowany automatycznie">
            <a:extLst>
              <a:ext uri="{FF2B5EF4-FFF2-40B4-BE49-F238E27FC236}">
                <a16:creationId xmlns:a16="http://schemas.microsoft.com/office/drawing/2014/main" id="{D06E469A-CB7D-4DFD-A376-1069732F5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2412" y="450633"/>
            <a:ext cx="8054016" cy="5854998"/>
          </a:xfrm>
        </p:spPr>
      </p:pic>
    </p:spTree>
    <p:extLst>
      <p:ext uri="{BB962C8B-B14F-4D97-AF65-F5344CB8AC3E}">
        <p14:creationId xmlns:p14="http://schemas.microsoft.com/office/powerpoint/2010/main" val="2278310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F952B5-EF2E-40F0-AEE5-D8344A2E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298218"/>
          </a:xfrm>
        </p:spPr>
        <p:txBody>
          <a:bodyPr/>
          <a:lstStyle/>
          <a:p>
            <a:r>
              <a:rPr lang="pl-PL" dirty="0"/>
              <a:t>Udział w wachlarzu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74ABDE-8C31-4E25-8A51-3FB935BAA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4" y="2257073"/>
            <a:ext cx="12123391" cy="448498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Został przydzielony do komórki Oddziału V Komendy Głównej ZWZ-AK, zajmującej się sprawami odbioru zrzutów lotniczych (krypt. „Syrena”). Powierzono mu koordynację wszystkich spraw związanych z przyjmowaniem kolejnych grup cichociemnych. Po wypełnieniu swoich zadań miał objąć dowództwo ochrony </a:t>
            </a:r>
            <a:r>
              <a:rPr lang="pl-PL" dirty="0">
                <a:ea typeface="+mn-lt"/>
                <a:cs typeface="+mn-lt"/>
                <a:hlinkClick r:id="rId2"/>
              </a:rPr>
              <a:t>Delegata Rządu na Kraj</a:t>
            </a:r>
            <a:r>
              <a:rPr lang="pl-PL" dirty="0">
                <a:ea typeface="+mn-lt"/>
                <a:cs typeface="+mn-lt"/>
              </a:rPr>
              <a:t>, ale zgodnie z własnym życzeniem 13 czerwca 1942 r. objął dowództwo II odcinka </a:t>
            </a:r>
            <a:r>
              <a:rPr lang="pl-PL" dirty="0">
                <a:ea typeface="+mn-lt"/>
                <a:cs typeface="+mn-lt"/>
                <a:hlinkClick r:id="rId3"/>
              </a:rPr>
              <a:t>„Wachlarza”</a:t>
            </a:r>
            <a:r>
              <a:rPr lang="pl-PL" dirty="0">
                <a:ea typeface="+mn-lt"/>
                <a:cs typeface="+mn-lt"/>
              </a:rPr>
              <a:t> w </a:t>
            </a:r>
            <a:r>
              <a:rPr lang="pl-PL" dirty="0">
                <a:ea typeface="+mn-lt"/>
                <a:cs typeface="+mn-lt"/>
                <a:hlinkClick r:id="rId4"/>
              </a:rPr>
              <a:t>Równem</a:t>
            </a:r>
            <a:r>
              <a:rPr lang="pl-PL" dirty="0">
                <a:ea typeface="+mn-lt"/>
                <a:cs typeface="+mn-lt"/>
              </a:rPr>
              <a:t>. Jednakże krótko po tym został aresztowany wraz z </a:t>
            </a:r>
            <a:r>
              <a:rPr lang="pl-PL" dirty="0">
                <a:ea typeface="+mn-lt"/>
                <a:cs typeface="+mn-lt"/>
                <a:hlinkClick r:id="rId5"/>
              </a:rPr>
              <a:t>Janem Rogowskim</a:t>
            </a:r>
            <a:r>
              <a:rPr lang="pl-PL" dirty="0">
                <a:ea typeface="+mn-lt"/>
                <a:cs typeface="+mn-lt"/>
              </a:rPr>
              <a:t> ps. „Czarka” przez żandarmerię niemiecką w drodze na akcję w </a:t>
            </a:r>
            <a:r>
              <a:rPr lang="pl-PL" dirty="0">
                <a:ea typeface="+mn-lt"/>
                <a:cs typeface="+mn-lt"/>
                <a:hlinkClick r:id="rId6"/>
              </a:rPr>
              <a:t>Zwiahlu</a:t>
            </a:r>
            <a:r>
              <a:rPr lang="pl-PL" dirty="0">
                <a:ea typeface="+mn-lt"/>
                <a:cs typeface="+mn-lt"/>
              </a:rPr>
              <a:t>. Po 4 miesiącach uciekł z więzienia w </a:t>
            </a:r>
            <a:r>
              <a:rPr lang="pl-PL" dirty="0" err="1">
                <a:ea typeface="+mn-lt"/>
                <a:cs typeface="+mn-lt"/>
              </a:rPr>
              <a:t>Zwiahlu</a:t>
            </a:r>
            <a:r>
              <a:rPr lang="pl-PL" dirty="0">
                <a:ea typeface="+mn-lt"/>
                <a:cs typeface="+mn-lt"/>
              </a:rPr>
              <a:t> i dotarł pieszo do </a:t>
            </a:r>
            <a:r>
              <a:rPr lang="pl-PL" dirty="0">
                <a:ea typeface="+mn-lt"/>
                <a:cs typeface="+mn-lt"/>
                <a:hlinkClick r:id="rId7"/>
              </a:rPr>
              <a:t>Warszawy</a:t>
            </a:r>
            <a:r>
              <a:rPr lang="pl-PL" dirty="0">
                <a:ea typeface="+mn-lt"/>
                <a:cs typeface="+mn-lt"/>
              </a:rPr>
              <a:t>. Po krótkim odpoczynku i dojściu do zdrowia po przebytej czerwonce otrzymał funkcję inspektora i prowadził szkolenia z zakresu dywersji. W listopadzie 1942 r. Komendant Główny AK, gen. </a:t>
            </a:r>
            <a:r>
              <a:rPr lang="pl-PL" dirty="0">
                <a:ea typeface="+mn-lt"/>
                <a:cs typeface="+mn-lt"/>
                <a:hlinkClick r:id="rId8"/>
              </a:rPr>
              <a:t>Stefan Rowecki</a:t>
            </a:r>
            <a:r>
              <a:rPr lang="pl-PL" dirty="0">
                <a:ea typeface="+mn-lt"/>
                <a:cs typeface="+mn-lt"/>
              </a:rPr>
              <a:t> ps. „Grot” wyznaczył go do zadania przeprowadzenia akcji odbicia 3 ludzi (kpt. </a:t>
            </a:r>
            <a:r>
              <a:rPr lang="pl-PL" dirty="0">
                <a:ea typeface="+mn-lt"/>
                <a:cs typeface="+mn-lt"/>
                <a:hlinkClick r:id="rId9"/>
              </a:rPr>
              <a:t>Alfreda Paczkowskiego</a:t>
            </a:r>
            <a:r>
              <a:rPr lang="pl-PL" dirty="0">
                <a:ea typeface="+mn-lt"/>
                <a:cs typeface="+mn-lt"/>
              </a:rPr>
              <a:t> ps. „Wania”, komendanta III odcinka „Wachlarza”, </a:t>
            </a:r>
            <a:r>
              <a:rPr lang="pl-PL" dirty="0">
                <a:ea typeface="+mn-lt"/>
                <a:cs typeface="+mn-lt"/>
                <a:hlinkClick r:id="rId10"/>
              </a:rPr>
              <a:t>Mariana Czarneckiego</a:t>
            </a:r>
            <a:r>
              <a:rPr lang="pl-PL" dirty="0">
                <a:ea typeface="+mn-lt"/>
                <a:cs typeface="+mn-lt"/>
              </a:rPr>
              <a:t> ps. „Ryś” i </a:t>
            </a:r>
            <a:r>
              <a:rPr lang="pl-PL" dirty="0">
                <a:ea typeface="+mn-lt"/>
                <a:cs typeface="+mn-lt"/>
                <a:hlinkClick r:id="rId11"/>
              </a:rPr>
              <a:t>Piotra Downara</a:t>
            </a:r>
            <a:r>
              <a:rPr lang="pl-PL" dirty="0">
                <a:ea typeface="+mn-lt"/>
                <a:cs typeface="+mn-lt"/>
              </a:rPr>
              <a:t> ps. „</a:t>
            </a:r>
            <a:r>
              <a:rPr lang="pl-PL" dirty="0" err="1">
                <a:ea typeface="+mn-lt"/>
                <a:cs typeface="+mn-lt"/>
              </a:rPr>
              <a:t>Azorek</a:t>
            </a:r>
            <a:r>
              <a:rPr lang="pl-PL" dirty="0">
                <a:ea typeface="+mn-lt"/>
                <a:cs typeface="+mn-lt"/>
              </a:rPr>
              <a:t>”) z więzienia w </a:t>
            </a:r>
            <a:r>
              <a:rPr lang="pl-PL" dirty="0">
                <a:ea typeface="+mn-lt"/>
                <a:cs typeface="+mn-lt"/>
                <a:hlinkClick r:id="rId12"/>
              </a:rPr>
              <a:t>Pińsku</a:t>
            </a:r>
            <a:r>
              <a:rPr lang="pl-PL" dirty="0">
                <a:ea typeface="+mn-lt"/>
                <a:cs typeface="+mn-lt"/>
              </a:rPr>
              <a:t>. Po długich przygotowaniach akcja odbyła się 18 stycznia 1943 r. Uwolnieni oficerowie AK zostali przetransportowani do Warszawy. Za tę akcję J. </a:t>
            </a:r>
            <a:r>
              <a:rPr lang="pl-PL" dirty="0" err="1">
                <a:ea typeface="+mn-lt"/>
                <a:cs typeface="+mn-lt"/>
              </a:rPr>
              <a:t>Piwnik</a:t>
            </a:r>
            <a:r>
              <a:rPr lang="pl-PL" dirty="0">
                <a:ea typeface="+mn-lt"/>
                <a:cs typeface="+mn-lt"/>
              </a:rPr>
              <a:t> został odznaczony </a:t>
            </a:r>
            <a:r>
              <a:rPr lang="pl-PL" dirty="0">
                <a:ea typeface="+mn-lt"/>
                <a:cs typeface="+mn-lt"/>
                <a:hlinkClick r:id="rId13"/>
              </a:rPr>
              <a:t>Orderem Virtuti Militari</a:t>
            </a:r>
            <a:r>
              <a:rPr lang="pl-PL" dirty="0">
                <a:ea typeface="+mn-lt"/>
                <a:cs typeface="+mn-lt"/>
              </a:rPr>
              <a:t>. Akcja pińska została uznana za wzorcową i na jej podstawie prowadzono szkolenia dywersji. W odwecie za jej przeprowadzenie Niemcy kilka dni później rozstrzelali 30 zakładników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3414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4574DE-0EF0-487E-93B5-75D82D9D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4" descr="Obraz zawierający zewnętrzne, zdjęcie, stojące, mężczyzna&#10;&#10;Opis wygenerowany automatycznie">
            <a:extLst>
              <a:ext uri="{FF2B5EF4-FFF2-40B4-BE49-F238E27FC236}">
                <a16:creationId xmlns:a16="http://schemas.microsoft.com/office/drawing/2014/main" id="{98AAA29A-CD04-4DD6-81E5-251B1EC52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2027" y="680671"/>
            <a:ext cx="8595503" cy="5696848"/>
          </a:xfrm>
        </p:spPr>
      </p:pic>
    </p:spTree>
    <p:extLst>
      <p:ext uri="{BB962C8B-B14F-4D97-AF65-F5344CB8AC3E}">
        <p14:creationId xmlns:p14="http://schemas.microsoft.com/office/powerpoint/2010/main" val="247344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213B38"/>
      </a:dk2>
      <a:lt2>
        <a:srgbClr val="E8E7E2"/>
      </a:lt2>
      <a:accent1>
        <a:srgbClr val="4D5FC3"/>
      </a:accent1>
      <a:accent2>
        <a:srgbClr val="3B7EB1"/>
      </a:accent2>
      <a:accent3>
        <a:srgbClr val="46B2B3"/>
      </a:accent3>
      <a:accent4>
        <a:srgbClr val="3BB182"/>
      </a:accent4>
      <a:accent5>
        <a:srgbClr val="49BA5D"/>
      </a:accent5>
      <a:accent6>
        <a:srgbClr val="57B13B"/>
      </a:accent6>
      <a:hlink>
        <a:srgbClr val="319453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JuxtaposeVTI</vt:lpstr>
      <vt:lpstr>Jan Piwnik "Ponury"</vt:lpstr>
      <vt:lpstr>Jan piwnik</vt:lpstr>
      <vt:lpstr>życiorys</vt:lpstr>
      <vt:lpstr>Jan piwnik - policja państwowa</vt:lpstr>
      <vt:lpstr>Udział w wojnie obronnej i jednostkach polskich na Zachodzie </vt:lpstr>
      <vt:lpstr>Cichociemny</vt:lpstr>
      <vt:lpstr>Prezentacja programu PowerPoint</vt:lpstr>
      <vt:lpstr>Udział w wachlarzu</vt:lpstr>
      <vt:lpstr>Prezentacja programu PowerPoint</vt:lpstr>
      <vt:lpstr>Życie PRYWATNE</vt:lpstr>
      <vt:lpstr>Ordery i odznaczenia</vt:lpstr>
      <vt:lpstr>Dziękuje za obejrzenie!!!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181</cp:revision>
  <dcterms:created xsi:type="dcterms:W3CDTF">2020-10-28T14:13:58Z</dcterms:created>
  <dcterms:modified xsi:type="dcterms:W3CDTF">2020-10-28T14:55:59Z</dcterms:modified>
</cp:coreProperties>
</file>