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73" r:id="rId3"/>
    <p:sldId id="271" r:id="rId4"/>
    <p:sldId id="258" r:id="rId5"/>
    <p:sldId id="259" r:id="rId6"/>
    <p:sldId id="260" r:id="rId7"/>
    <p:sldId id="261" r:id="rId8"/>
    <p:sldId id="262" r:id="rId9"/>
    <p:sldId id="272" r:id="rId10"/>
    <p:sldId id="269" r:id="rId11"/>
    <p:sldId id="263" r:id="rId12"/>
    <p:sldId id="264" r:id="rId13"/>
    <p:sldId id="265" r:id="rId14"/>
    <p:sldId id="270" r:id="rId15"/>
    <p:sldId id="267" r:id="rId16"/>
    <p:sldId id="266"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12" autoAdjust="0"/>
    <p:restoredTop sz="94660"/>
  </p:normalViewPr>
  <p:slideViewPr>
    <p:cSldViewPr snapToGrid="0">
      <p:cViewPr varScale="1">
        <p:scale>
          <a:sx n="77" d="100"/>
          <a:sy n="77" d="100"/>
        </p:scale>
        <p:origin x="31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pl-PL"/>
              <a:t>Kliknij, aby edytować styl</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5CB69247-4CD5-4C36-937E-B904DAD1BFF1}" type="datetimeFigureOut">
              <a:rPr lang="pl-PL" smtClean="0"/>
              <a:t>28.10.2020</a:t>
            </a:fld>
            <a:endParaRPr lang="pl-PL"/>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pl-PL"/>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BE2E58DF-5CC0-454F-845A-521ED336365B}" type="slidenum">
              <a:rPr lang="pl-PL" smtClean="0"/>
              <a:t>‹#›</a:t>
            </a:fld>
            <a:endParaRPr lang="pl-PL"/>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9284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5CB69247-4CD5-4C36-937E-B904DAD1BFF1}" type="datetimeFigureOut">
              <a:rPr lang="pl-PL" smtClean="0"/>
              <a:t>28.10.2020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E2E58DF-5CC0-454F-845A-521ED336365B}" type="slidenum">
              <a:rPr lang="pl-PL" smtClean="0"/>
              <a:t>‹#›</a:t>
            </a:fld>
            <a:endParaRPr lang="pl-PL"/>
          </a:p>
        </p:txBody>
      </p:sp>
    </p:spTree>
    <p:extLst>
      <p:ext uri="{BB962C8B-B14F-4D97-AF65-F5344CB8AC3E}">
        <p14:creationId xmlns:p14="http://schemas.microsoft.com/office/powerpoint/2010/main" val="3827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pl-PL"/>
              <a:t>Kliknij, aby edytować styl</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5CB69247-4CD5-4C36-937E-B904DAD1BFF1}" type="datetimeFigureOut">
              <a:rPr lang="pl-PL" smtClean="0"/>
              <a:t>28.10.2020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E2E58DF-5CC0-454F-845A-521ED336365B}" type="slidenum">
              <a:rPr lang="pl-PL" smtClean="0"/>
              <a:t>‹#›</a:t>
            </a:fld>
            <a:endParaRPr lang="pl-PL"/>
          </a:p>
        </p:txBody>
      </p:sp>
    </p:spTree>
    <p:extLst>
      <p:ext uri="{BB962C8B-B14F-4D97-AF65-F5344CB8AC3E}">
        <p14:creationId xmlns:p14="http://schemas.microsoft.com/office/powerpoint/2010/main" val="1308132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pl-PL"/>
              <a:t>Kliknij, aby edytować styl</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5CB69247-4CD5-4C36-937E-B904DAD1BFF1}" type="datetimeFigureOut">
              <a:rPr lang="pl-PL" smtClean="0"/>
              <a:t>28.10.2020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E2E58DF-5CC0-454F-845A-521ED336365B}" type="slidenum">
              <a:rPr lang="pl-PL" smtClean="0"/>
              <a:t>‹#›</a:t>
            </a:fld>
            <a:endParaRPr lang="pl-PL"/>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11582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pl-PL"/>
              <a:t>Kliknij, aby edytować styl</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5CB69247-4CD5-4C36-937E-B904DAD1BFF1}" type="datetimeFigureOut">
              <a:rPr lang="pl-PL" smtClean="0"/>
              <a:t>28.10.2020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E2E58DF-5CC0-454F-845A-521ED336365B}" type="slidenum">
              <a:rPr lang="pl-PL" smtClean="0"/>
              <a:t>‹#›</a:t>
            </a:fld>
            <a:endParaRPr lang="pl-PL"/>
          </a:p>
        </p:txBody>
      </p:sp>
    </p:spTree>
    <p:extLst>
      <p:ext uri="{BB962C8B-B14F-4D97-AF65-F5344CB8AC3E}">
        <p14:creationId xmlns:p14="http://schemas.microsoft.com/office/powerpoint/2010/main" val="1357145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pl-PL"/>
              <a:t>Kliknij, aby edytować styl</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5CB69247-4CD5-4C36-937E-B904DAD1BFF1}" type="datetimeFigureOut">
              <a:rPr lang="pl-PL" smtClean="0"/>
              <a:t>28.10.2020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BE2E58DF-5CC0-454F-845A-521ED336365B}" type="slidenum">
              <a:rPr lang="pl-PL" smtClean="0"/>
              <a:t>‹#›</a:t>
            </a:fld>
            <a:endParaRPr lang="pl-PL"/>
          </a:p>
        </p:txBody>
      </p:sp>
    </p:spTree>
    <p:extLst>
      <p:ext uri="{BB962C8B-B14F-4D97-AF65-F5344CB8AC3E}">
        <p14:creationId xmlns:p14="http://schemas.microsoft.com/office/powerpoint/2010/main" val="2326132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pl-PL"/>
              <a:t>Kliknij, aby edytować styl</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5CB69247-4CD5-4C36-937E-B904DAD1BFF1}" type="datetimeFigureOut">
              <a:rPr lang="pl-PL" smtClean="0"/>
              <a:t>28.10.2020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BE2E58DF-5CC0-454F-845A-521ED336365B}" type="slidenum">
              <a:rPr lang="pl-PL" smtClean="0"/>
              <a:t>‹#›</a:t>
            </a:fld>
            <a:endParaRPr lang="pl-PL"/>
          </a:p>
        </p:txBody>
      </p:sp>
    </p:spTree>
    <p:extLst>
      <p:ext uri="{BB962C8B-B14F-4D97-AF65-F5344CB8AC3E}">
        <p14:creationId xmlns:p14="http://schemas.microsoft.com/office/powerpoint/2010/main" val="3125380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pl-PL"/>
              <a:t>Kliknij, aby edytować styl</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CB69247-4CD5-4C36-937E-B904DAD1BFF1}" type="datetimeFigureOut">
              <a:rPr lang="pl-PL" smtClean="0"/>
              <a:t>28.10.2020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E2E58DF-5CC0-454F-845A-521ED336365B}" type="slidenum">
              <a:rPr lang="pl-PL" smtClean="0"/>
              <a:t>‹#›</a:t>
            </a:fld>
            <a:endParaRPr lang="pl-PL"/>
          </a:p>
        </p:txBody>
      </p:sp>
    </p:spTree>
    <p:extLst>
      <p:ext uri="{BB962C8B-B14F-4D97-AF65-F5344CB8AC3E}">
        <p14:creationId xmlns:p14="http://schemas.microsoft.com/office/powerpoint/2010/main" val="1547752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pl-PL"/>
              <a:t>Kliknij, aby edytować styl</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CB69247-4CD5-4C36-937E-B904DAD1BFF1}" type="datetimeFigureOut">
              <a:rPr lang="pl-PL" smtClean="0"/>
              <a:t>28.10.2020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E2E58DF-5CC0-454F-845A-521ED336365B}" type="slidenum">
              <a:rPr lang="pl-PL" smtClean="0"/>
              <a:t>‹#›</a:t>
            </a:fld>
            <a:endParaRPr lang="pl-PL"/>
          </a:p>
        </p:txBody>
      </p:sp>
    </p:spTree>
    <p:extLst>
      <p:ext uri="{BB962C8B-B14F-4D97-AF65-F5344CB8AC3E}">
        <p14:creationId xmlns:p14="http://schemas.microsoft.com/office/powerpoint/2010/main" val="257548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CB69247-4CD5-4C36-937E-B904DAD1BFF1}" type="datetimeFigureOut">
              <a:rPr lang="pl-PL" smtClean="0"/>
              <a:t>28.10.2020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E2E58DF-5CC0-454F-845A-521ED336365B}" type="slidenum">
              <a:rPr lang="pl-PL" smtClean="0"/>
              <a:t>‹#›</a:t>
            </a:fld>
            <a:endParaRPr lang="pl-PL"/>
          </a:p>
        </p:txBody>
      </p:sp>
    </p:spTree>
    <p:extLst>
      <p:ext uri="{BB962C8B-B14F-4D97-AF65-F5344CB8AC3E}">
        <p14:creationId xmlns:p14="http://schemas.microsoft.com/office/powerpoint/2010/main" val="59121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pl-PL"/>
              <a:t>Kliknij, aby edytować styl</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CB69247-4CD5-4C36-937E-B904DAD1BFF1}" type="datetimeFigureOut">
              <a:rPr lang="pl-PL" smtClean="0"/>
              <a:t>28.10.2020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E2E58DF-5CC0-454F-845A-521ED336365B}" type="slidenum">
              <a:rPr lang="pl-PL" smtClean="0"/>
              <a:t>‹#›</a:t>
            </a:fld>
            <a:endParaRPr lang="pl-PL"/>
          </a:p>
        </p:txBody>
      </p:sp>
    </p:spTree>
    <p:extLst>
      <p:ext uri="{BB962C8B-B14F-4D97-AF65-F5344CB8AC3E}">
        <p14:creationId xmlns:p14="http://schemas.microsoft.com/office/powerpoint/2010/main" val="409055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pl-PL"/>
              <a:t>Kliknij, aby edytować styl</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5CB69247-4CD5-4C36-937E-B904DAD1BFF1}" type="datetimeFigureOut">
              <a:rPr lang="pl-PL" smtClean="0"/>
              <a:t>28.10.2020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E2E58DF-5CC0-454F-845A-521ED336365B}" type="slidenum">
              <a:rPr lang="pl-PL" smtClean="0"/>
              <a:t>‹#›</a:t>
            </a:fld>
            <a:endParaRPr lang="pl-PL"/>
          </a:p>
        </p:txBody>
      </p:sp>
    </p:spTree>
    <p:extLst>
      <p:ext uri="{BB962C8B-B14F-4D97-AF65-F5344CB8AC3E}">
        <p14:creationId xmlns:p14="http://schemas.microsoft.com/office/powerpoint/2010/main" val="4291014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pl-PL"/>
              <a:t>Kliknij, aby edytować styl</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Content Placeholder 3"/>
          <p:cNvSpPr>
            <a:spLocks noGrp="1"/>
          </p:cNvSpPr>
          <p:nvPr>
            <p:ph sz="quarter" idx="13"/>
          </p:nvPr>
        </p:nvSpPr>
        <p:spPr>
          <a:xfrm>
            <a:off x="685802" y="2861733"/>
            <a:ext cx="5088712" cy="2512852"/>
          </a:xfrm>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3" name="Content Placeholder 5"/>
          <p:cNvSpPr>
            <a:spLocks noGrp="1"/>
          </p:cNvSpPr>
          <p:nvPr>
            <p:ph sz="quarter" idx="14"/>
          </p:nvPr>
        </p:nvSpPr>
        <p:spPr>
          <a:xfrm>
            <a:off x="5993969" y="2861733"/>
            <a:ext cx="5088713" cy="2512852"/>
          </a:xfrm>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5CB69247-4CD5-4C36-937E-B904DAD1BFF1}" type="datetimeFigureOut">
              <a:rPr lang="pl-PL" smtClean="0"/>
              <a:t>28.10.2020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BE2E58DF-5CC0-454F-845A-521ED336365B}" type="slidenum">
              <a:rPr lang="pl-PL" smtClean="0"/>
              <a:t>‹#›</a:t>
            </a:fld>
            <a:endParaRPr lang="pl-PL"/>
          </a:p>
        </p:txBody>
      </p:sp>
    </p:spTree>
    <p:extLst>
      <p:ext uri="{BB962C8B-B14F-4D97-AF65-F5344CB8AC3E}">
        <p14:creationId xmlns:p14="http://schemas.microsoft.com/office/powerpoint/2010/main" val="2551728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5CB69247-4CD5-4C36-937E-B904DAD1BFF1}" type="datetimeFigureOut">
              <a:rPr lang="pl-PL" smtClean="0"/>
              <a:t>28.10.2020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BE2E58DF-5CC0-454F-845A-521ED336365B}" type="slidenum">
              <a:rPr lang="pl-PL" smtClean="0"/>
              <a:t>‹#›</a:t>
            </a:fld>
            <a:endParaRPr lang="pl-PL"/>
          </a:p>
        </p:txBody>
      </p:sp>
    </p:spTree>
    <p:extLst>
      <p:ext uri="{BB962C8B-B14F-4D97-AF65-F5344CB8AC3E}">
        <p14:creationId xmlns:p14="http://schemas.microsoft.com/office/powerpoint/2010/main" val="3104525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9247-4CD5-4C36-937E-B904DAD1BFF1}" type="datetimeFigureOut">
              <a:rPr lang="pl-PL" smtClean="0"/>
              <a:t>28.10.2020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BE2E58DF-5CC0-454F-845A-521ED336365B}" type="slidenum">
              <a:rPr lang="pl-PL" smtClean="0"/>
              <a:t>‹#›</a:t>
            </a:fld>
            <a:endParaRPr lang="pl-PL"/>
          </a:p>
        </p:txBody>
      </p:sp>
    </p:spTree>
    <p:extLst>
      <p:ext uri="{BB962C8B-B14F-4D97-AF65-F5344CB8AC3E}">
        <p14:creationId xmlns:p14="http://schemas.microsoft.com/office/powerpoint/2010/main" val="1565965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pl-PL"/>
              <a:t>Kliknij, aby edytować styl</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5CB69247-4CD5-4C36-937E-B904DAD1BFF1}" type="datetimeFigureOut">
              <a:rPr lang="pl-PL" smtClean="0"/>
              <a:t>28.10.2020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E2E58DF-5CC0-454F-845A-521ED336365B}" type="slidenum">
              <a:rPr lang="pl-PL" smtClean="0"/>
              <a:t>‹#›</a:t>
            </a:fld>
            <a:endParaRPr lang="pl-PL"/>
          </a:p>
        </p:txBody>
      </p:sp>
    </p:spTree>
    <p:extLst>
      <p:ext uri="{BB962C8B-B14F-4D97-AF65-F5344CB8AC3E}">
        <p14:creationId xmlns:p14="http://schemas.microsoft.com/office/powerpoint/2010/main" val="2495944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pl-PL"/>
              <a:t>Kliknij, aby edytować styl</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5CB69247-4CD5-4C36-937E-B904DAD1BFF1}" type="datetimeFigureOut">
              <a:rPr lang="pl-PL" smtClean="0"/>
              <a:t>28.10.2020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E2E58DF-5CC0-454F-845A-521ED336365B}" type="slidenum">
              <a:rPr lang="pl-PL" smtClean="0"/>
              <a:t>‹#›</a:t>
            </a:fld>
            <a:endParaRPr lang="pl-PL"/>
          </a:p>
        </p:txBody>
      </p:sp>
    </p:spTree>
    <p:extLst>
      <p:ext uri="{BB962C8B-B14F-4D97-AF65-F5344CB8AC3E}">
        <p14:creationId xmlns:p14="http://schemas.microsoft.com/office/powerpoint/2010/main" val="1004441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5CB69247-4CD5-4C36-937E-B904DAD1BFF1}" type="datetimeFigureOut">
              <a:rPr lang="pl-PL" smtClean="0"/>
              <a:t>28.10.2020</a:t>
            </a:fld>
            <a:endParaRPr lang="pl-PL"/>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pl-PL"/>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BE2E58DF-5CC0-454F-845A-521ED336365B}" type="slidenum">
              <a:rPr lang="pl-PL" smtClean="0"/>
              <a:t>‹#›</a:t>
            </a:fld>
            <a:endParaRPr lang="pl-PL"/>
          </a:p>
        </p:txBody>
      </p:sp>
    </p:spTree>
    <p:extLst>
      <p:ext uri="{BB962C8B-B14F-4D97-AF65-F5344CB8AC3E}">
        <p14:creationId xmlns:p14="http://schemas.microsoft.com/office/powerpoint/2010/main" val="407320665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pl.wikipedia.org/wiki/Cmentarz_Wojskowy_na_Pow%C4%85zkach" TargetMode="External"/><Relationship Id="rId2" Type="http://schemas.openxmlformats.org/officeDocument/2006/relationships/hyperlink" Target="https://pl.wikipedia.org/wiki/Batalion_Zo%C5%9Bka" TargetMode="Externa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ypracowania.pl/lektury/kamienie-na-szaniec-opracowanie-problematyka-opisy-bohaterow"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zyciorysy.pl/biografia/aleksy-dawidowski-alek/" TargetMode="External"/><Relationship Id="rId2" Type="http://schemas.openxmlformats.org/officeDocument/2006/relationships/hyperlink" Target="https://zyciorysy.pl/biografia/jan-bytnar-rudy/" TargetMode="Externa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s://pl.wikipedia.org/wiki/Warszawa" TargetMode="External"/><Relationship Id="rId4" Type="http://schemas.openxmlformats.org/officeDocument/2006/relationships/hyperlink" Target="https://pl.wikipedia.org/wiki/Gimnazjum_i_Liceum_im._Stefana_Batorego_w_Warszawi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eszkola.pl/historia/armia-krajowa-ak-8618.html"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67AA402-DE8C-4499-AA35-304774463CDE}"/>
              </a:ext>
            </a:extLst>
          </p:cNvPr>
          <p:cNvSpPr>
            <a:spLocks noGrp="1"/>
          </p:cNvSpPr>
          <p:nvPr>
            <p:ph type="ctrTitle"/>
          </p:nvPr>
        </p:nvSpPr>
        <p:spPr/>
        <p:txBody>
          <a:bodyPr/>
          <a:lstStyle/>
          <a:p>
            <a:pPr algn="ctr"/>
            <a:r>
              <a:rPr lang="pl-PL" dirty="0"/>
              <a:t>Tadeusz zawadzki ps. ,,zośka’’  </a:t>
            </a:r>
          </a:p>
        </p:txBody>
      </p:sp>
      <p:sp>
        <p:nvSpPr>
          <p:cNvPr id="3" name="Podtytuł 2">
            <a:extLst>
              <a:ext uri="{FF2B5EF4-FFF2-40B4-BE49-F238E27FC236}">
                <a16:creationId xmlns:a16="http://schemas.microsoft.com/office/drawing/2014/main" id="{65CF6730-14AF-4006-81EF-A20984F9856F}"/>
              </a:ext>
            </a:extLst>
          </p:cNvPr>
          <p:cNvSpPr>
            <a:spLocks noGrp="1"/>
          </p:cNvSpPr>
          <p:nvPr>
            <p:ph type="subTitle" idx="1"/>
          </p:nvPr>
        </p:nvSpPr>
        <p:spPr/>
        <p:txBody>
          <a:bodyPr/>
          <a:lstStyle/>
          <a:p>
            <a:endParaRPr lang="pl-PL"/>
          </a:p>
        </p:txBody>
      </p:sp>
    </p:spTree>
    <p:extLst>
      <p:ext uri="{BB962C8B-B14F-4D97-AF65-F5344CB8AC3E}">
        <p14:creationId xmlns:p14="http://schemas.microsoft.com/office/powerpoint/2010/main" val="2919321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640">
        <p159:morph option="byObject"/>
      </p:transition>
    </mc:Choice>
    <mc:Fallback xmlns="">
      <p:transition spd="slow" advTm="564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5691E2-C213-43BE-B9CF-425E20ECC9FA}"/>
              </a:ext>
            </a:extLst>
          </p:cNvPr>
          <p:cNvSpPr>
            <a:spLocks noGrp="1"/>
          </p:cNvSpPr>
          <p:nvPr>
            <p:ph type="title"/>
          </p:nvPr>
        </p:nvSpPr>
        <p:spPr>
          <a:xfrm>
            <a:off x="685801" y="685801"/>
            <a:ext cx="10394707" cy="1639614"/>
          </a:xfrm>
        </p:spPr>
        <p:txBody>
          <a:bodyPr/>
          <a:lstStyle/>
          <a:p>
            <a:pPr algn="ctr"/>
            <a:r>
              <a:rPr lang="pl-PL" b="1" i="0" dirty="0">
                <a:solidFill>
                  <a:srgbClr val="8B050C"/>
                </a:solidFill>
                <a:effectLst/>
                <a:latin typeface="Titillium Web"/>
              </a:rPr>
              <a:t>Akcja "Taśma"</a:t>
            </a:r>
            <a:br>
              <a:rPr lang="pl-PL" b="0" i="0" dirty="0">
                <a:solidFill>
                  <a:srgbClr val="222222"/>
                </a:solidFill>
                <a:effectLst/>
                <a:latin typeface="Titillium Web"/>
              </a:rPr>
            </a:br>
            <a:endParaRPr lang="pl-PL" dirty="0"/>
          </a:p>
        </p:txBody>
      </p:sp>
      <p:sp>
        <p:nvSpPr>
          <p:cNvPr id="3" name="Symbol zastępczy tekstu 2">
            <a:extLst>
              <a:ext uri="{FF2B5EF4-FFF2-40B4-BE49-F238E27FC236}">
                <a16:creationId xmlns:a16="http://schemas.microsoft.com/office/drawing/2014/main" id="{03162D05-E825-4293-806C-A831B71F35C4}"/>
              </a:ext>
            </a:extLst>
          </p:cNvPr>
          <p:cNvSpPr>
            <a:spLocks noGrp="1"/>
          </p:cNvSpPr>
          <p:nvPr>
            <p:ph type="body" idx="1"/>
          </p:nvPr>
        </p:nvSpPr>
        <p:spPr>
          <a:xfrm>
            <a:off x="685801" y="2467627"/>
            <a:ext cx="10394707" cy="2914254"/>
          </a:xfrm>
        </p:spPr>
        <p:txBody>
          <a:bodyPr>
            <a:normAutofit fontScale="70000" lnSpcReduction="20000"/>
          </a:bodyPr>
          <a:lstStyle/>
          <a:p>
            <a:pPr algn="l"/>
            <a:r>
              <a:rPr lang="pl-PL" b="0" i="0" dirty="0">
                <a:solidFill>
                  <a:srgbClr val="222222"/>
                </a:solidFill>
                <a:effectLst/>
                <a:latin typeface="Lato"/>
              </a:rPr>
              <a:t>Kilka miesięcy później "Zośka" dowodził akcją w </a:t>
            </a:r>
            <a:r>
              <a:rPr lang="pl-PL" b="0" i="0" dirty="0" err="1">
                <a:solidFill>
                  <a:srgbClr val="222222"/>
                </a:solidFill>
                <a:effectLst/>
                <a:latin typeface="Lato"/>
              </a:rPr>
              <a:t>Sieczychach</a:t>
            </a:r>
            <a:r>
              <a:rPr lang="pl-PL" b="0" i="0" dirty="0">
                <a:solidFill>
                  <a:srgbClr val="222222"/>
                </a:solidFill>
                <a:effectLst/>
                <a:latin typeface="Lato"/>
              </a:rPr>
              <a:t> koło Wyszkowa. Był 20 sierpnia 1943 roku.</a:t>
            </a:r>
          </a:p>
          <a:p>
            <a:pPr algn="l"/>
            <a:r>
              <a:rPr lang="pl-PL" b="0" i="0" dirty="0">
                <a:solidFill>
                  <a:srgbClr val="222222"/>
                </a:solidFill>
                <a:effectLst/>
                <a:latin typeface="Lato"/>
              </a:rPr>
              <a:t>- Doszedłem do jakiejś polany, gdzie ze zdumieniem stwierdziłem, że jest ze 100 żołnierzy, kompania cała - opowiadał dr Zygmunt Kujawski. - Niektórzy leżeli w zagajniku, część z nich czyściła broń. Na odprawie dowiedziałem się, że w nocy szykuje się akcja i ja, jako lekarz, mam brać w niej udział.</a:t>
            </a:r>
          </a:p>
          <a:p>
            <a:pPr algn="l"/>
            <a:r>
              <a:rPr lang="pl-PL" b="0" i="0" dirty="0">
                <a:solidFill>
                  <a:srgbClr val="222222"/>
                </a:solidFill>
                <a:effectLst/>
                <a:latin typeface="Lato"/>
              </a:rPr>
              <a:t>- To była akcja, mająca na celu zlikwidowanie strażnicy niemieckiej na granicy między Generalną Gubernią a terenami przyłączonymi do Rzeszy. Dotarliśmy do skraju lasu gdzieś ok. godz. 12.30 w nocy, zza chmur wyłaniał się Księżyc. W tej poświacie zobaczyłem tylko chłopców, wspinających się na słupach. To byli harcerze z Wyszkowa, którzy przecinali druty telefoniczne - dodał dr Kujawski.</a:t>
            </a:r>
          </a:p>
          <a:p>
            <a:endParaRPr lang="pl-PL" dirty="0"/>
          </a:p>
        </p:txBody>
      </p:sp>
    </p:spTree>
    <p:extLst>
      <p:ext uri="{BB962C8B-B14F-4D97-AF65-F5344CB8AC3E}">
        <p14:creationId xmlns:p14="http://schemas.microsoft.com/office/powerpoint/2010/main" val="3708657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2663">
        <p15:prstTrans prst="peelOff"/>
      </p:transition>
    </mc:Choice>
    <mc:Fallback xmlns="">
      <p:transition spd="slow" advTm="42663">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C84A31-605B-4F57-A5E4-68267A3775C7}"/>
              </a:ext>
            </a:extLst>
          </p:cNvPr>
          <p:cNvSpPr>
            <a:spLocks noGrp="1"/>
          </p:cNvSpPr>
          <p:nvPr>
            <p:ph type="title"/>
          </p:nvPr>
        </p:nvSpPr>
        <p:spPr>
          <a:xfrm>
            <a:off x="685801" y="685801"/>
            <a:ext cx="10394707" cy="1330890"/>
          </a:xfrm>
        </p:spPr>
        <p:txBody>
          <a:bodyPr>
            <a:normAutofit fontScale="90000"/>
          </a:bodyPr>
          <a:lstStyle/>
          <a:p>
            <a:pPr algn="ctr"/>
            <a:r>
              <a:rPr lang="pl-PL" b="1" i="0" dirty="0">
                <a:effectLst/>
                <a:latin typeface="Montserrat"/>
              </a:rPr>
              <a:t>Akcja pod Arsenałem</a:t>
            </a:r>
            <a:br>
              <a:rPr lang="pl-PL" b="1" i="0" dirty="0">
                <a:solidFill>
                  <a:srgbClr val="000000"/>
                </a:solidFill>
                <a:effectLst/>
                <a:latin typeface="Montserrat"/>
              </a:rPr>
            </a:br>
            <a:endParaRPr lang="pl-PL" dirty="0"/>
          </a:p>
        </p:txBody>
      </p:sp>
      <p:sp>
        <p:nvSpPr>
          <p:cNvPr id="3" name="Symbol zastępczy tekstu 2">
            <a:extLst>
              <a:ext uri="{FF2B5EF4-FFF2-40B4-BE49-F238E27FC236}">
                <a16:creationId xmlns:a16="http://schemas.microsoft.com/office/drawing/2014/main" id="{801DFF23-DFB1-4FA2-B9FF-0CB98AD88CB8}"/>
              </a:ext>
            </a:extLst>
          </p:cNvPr>
          <p:cNvSpPr>
            <a:spLocks noGrp="1"/>
          </p:cNvSpPr>
          <p:nvPr>
            <p:ph type="body" idx="1"/>
          </p:nvPr>
        </p:nvSpPr>
        <p:spPr>
          <a:xfrm>
            <a:off x="685801" y="1665963"/>
            <a:ext cx="10394707" cy="3715918"/>
          </a:xfrm>
        </p:spPr>
        <p:txBody>
          <a:bodyPr>
            <a:normAutofit fontScale="77500" lnSpcReduction="20000"/>
          </a:bodyPr>
          <a:lstStyle/>
          <a:p>
            <a:pPr algn="l"/>
            <a:r>
              <a:rPr lang="pl-PL" b="0" i="0" dirty="0">
                <a:solidFill>
                  <a:srgbClr val="000000"/>
                </a:solidFill>
                <a:effectLst/>
                <a:latin typeface="Lato"/>
              </a:rPr>
              <a:t>Przełom 1942/43 to nasilenie akcji dywersyjnych przeciwko okupantowi. Jedną z nich, w której uczestniczył Tadeusz, to wysadzenie torów kolejowych w okolicy Kraśnika w Sylwestra 1942 r.</a:t>
            </a:r>
          </a:p>
          <a:p>
            <a:pPr algn="l"/>
            <a:r>
              <a:rPr lang="pl-PL" b="0" i="0" dirty="0">
                <a:solidFill>
                  <a:srgbClr val="000000"/>
                </a:solidFill>
                <a:effectLst/>
                <a:latin typeface="Lato"/>
              </a:rPr>
              <a:t>Aresztowanie jego przyjaciela – Jana Bytnara, sprawiło że Zawadzki postanowił odbić go z rąk hitlerowców. Opracował więc plan mający uwolnienia „Rudego” wraz z innymi więźniami w trakcie przewożenia ich z przesłuchań przy al. Szucha na Pawiak. Pierwotny termin akcji nie doszedł do skutku ze względu na brak zgody dowódcy. Kilka dni później, 26 marca 1943 r., oddziały GS odbiły więźniów w okolicy Arsenału. Ze względu na zaangażowanie emocjonalne, Tadeusz nie dowodził akcją, był jednak jej ważnym ogniwem wywożąc rannego Janka w bezpieczne miejsce. Bytnar zdołał przed śmiercią opowiedzieć kolegom o przebiegu śledztwa i stanie wiedzy Niemców, co pozwoliło na zabezpieczenie struktur konspiracyjnych.</a:t>
            </a:r>
          </a:p>
          <a:p>
            <a:pPr algn="l"/>
            <a:r>
              <a:rPr lang="pl-PL" b="0" i="0" dirty="0">
                <a:solidFill>
                  <a:srgbClr val="000000"/>
                </a:solidFill>
                <a:effectLst/>
                <a:latin typeface="Lato"/>
              </a:rPr>
              <a:t>Śmierć kolegów (m.in. Bytnara i Dawidowskiego) powodowały u Tadeusza poczucie winy o to że sam żyje, a także przeświadczenie o konieczności śmierci.</a:t>
            </a:r>
          </a:p>
          <a:p>
            <a:endParaRPr lang="pl-PL" dirty="0"/>
          </a:p>
        </p:txBody>
      </p:sp>
    </p:spTree>
    <p:extLst>
      <p:ext uri="{BB962C8B-B14F-4D97-AF65-F5344CB8AC3E}">
        <p14:creationId xmlns:p14="http://schemas.microsoft.com/office/powerpoint/2010/main" val="2321948788"/>
      </p:ext>
    </p:extLst>
  </p:cSld>
  <p:clrMapOvr>
    <a:masterClrMapping/>
  </p:clrMapOvr>
  <mc:AlternateContent xmlns:mc="http://schemas.openxmlformats.org/markup-compatibility/2006" xmlns:p14="http://schemas.microsoft.com/office/powerpoint/2010/main">
    <mc:Choice Requires="p14">
      <p:transition spd="slow" p14:dur="800" advTm="56150">
        <p14:flythrough/>
      </p:transition>
    </mc:Choice>
    <mc:Fallback xmlns="">
      <p:transition spd="slow" advTm="5615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0367DC-E141-4B4F-93C5-23401D2D0D02}"/>
              </a:ext>
            </a:extLst>
          </p:cNvPr>
          <p:cNvSpPr>
            <a:spLocks noGrp="1"/>
          </p:cNvSpPr>
          <p:nvPr>
            <p:ph type="title"/>
          </p:nvPr>
        </p:nvSpPr>
        <p:spPr>
          <a:xfrm>
            <a:off x="710853" y="172232"/>
            <a:ext cx="10394707" cy="1393521"/>
          </a:xfrm>
        </p:spPr>
        <p:txBody>
          <a:bodyPr>
            <a:normAutofit fontScale="90000"/>
          </a:bodyPr>
          <a:lstStyle/>
          <a:p>
            <a:pPr algn="ctr"/>
            <a:r>
              <a:rPr lang="pl-PL" b="1" i="0" dirty="0">
                <a:effectLst/>
                <a:latin typeface="Montserrat"/>
              </a:rPr>
              <a:t>Śmierć</a:t>
            </a:r>
            <a:br>
              <a:rPr lang="pl-PL" b="1" i="0" dirty="0">
                <a:solidFill>
                  <a:srgbClr val="000000"/>
                </a:solidFill>
                <a:effectLst/>
                <a:latin typeface="Montserrat"/>
              </a:rPr>
            </a:br>
            <a:endParaRPr lang="pl-PL" dirty="0"/>
          </a:p>
        </p:txBody>
      </p:sp>
      <p:sp>
        <p:nvSpPr>
          <p:cNvPr id="3" name="Symbol zastępczy tekstu 2">
            <a:extLst>
              <a:ext uri="{FF2B5EF4-FFF2-40B4-BE49-F238E27FC236}">
                <a16:creationId xmlns:a16="http://schemas.microsoft.com/office/drawing/2014/main" id="{301FB164-099A-4164-BA39-148A986C977C}"/>
              </a:ext>
            </a:extLst>
          </p:cNvPr>
          <p:cNvSpPr>
            <a:spLocks noGrp="1"/>
          </p:cNvSpPr>
          <p:nvPr>
            <p:ph type="body" idx="1"/>
          </p:nvPr>
        </p:nvSpPr>
        <p:spPr>
          <a:xfrm>
            <a:off x="513568" y="1014607"/>
            <a:ext cx="10133556" cy="5073041"/>
          </a:xfrm>
        </p:spPr>
        <p:txBody>
          <a:bodyPr>
            <a:normAutofit/>
          </a:bodyPr>
          <a:lstStyle/>
          <a:p>
            <a:pPr algn="l">
              <a:lnSpc>
                <a:spcPct val="110000"/>
              </a:lnSpc>
            </a:pPr>
            <a:r>
              <a:rPr lang="pl-PL" sz="1500" b="0" i="0" dirty="0">
                <a:solidFill>
                  <a:srgbClr val="000000"/>
                </a:solidFill>
                <a:effectLst/>
                <a:latin typeface="Lato"/>
              </a:rPr>
              <a:t>Dalsza część roku 1943 to kolejne działania sabotażowe. W maju, w akcji „Celestynów” dowodził grupą w odbiciu więźniów z transportu kolejowego. 6 czerwca uczestniczył w wysadzaniu mostu na Wolborce.</a:t>
            </a:r>
          </a:p>
          <a:p>
            <a:pPr algn="l">
              <a:lnSpc>
                <a:spcPct val="110000"/>
              </a:lnSpc>
            </a:pPr>
            <a:r>
              <a:rPr lang="pl-PL" sz="1500" b="0" i="0" dirty="0">
                <a:solidFill>
                  <a:srgbClr val="000000"/>
                </a:solidFill>
                <a:effectLst/>
                <a:latin typeface="Lato"/>
              </a:rPr>
              <a:t>Przypadkowo aresztowany w lipcu, spędził kilka tygodni w areszcie, po czym został zwolniony do domu. W sierpniu ukończył kurs po którym został mianowany harcmistrzem, a także podporucznikiem rezerwy.</a:t>
            </a:r>
          </a:p>
          <a:p>
            <a:pPr algn="l">
              <a:lnSpc>
                <a:spcPct val="110000"/>
              </a:lnSpc>
            </a:pPr>
            <a:r>
              <a:rPr lang="pl-PL" sz="1500" b="0" i="0" dirty="0">
                <a:solidFill>
                  <a:srgbClr val="000000"/>
                </a:solidFill>
                <a:effectLst/>
                <a:latin typeface="Lato"/>
              </a:rPr>
              <a:t>Tadeusz Zawadzki zginął 20 sierpnia 1943 r. w trakcie akcji ataku na</a:t>
            </a:r>
          </a:p>
          <a:p>
            <a:pPr algn="l">
              <a:lnSpc>
                <a:spcPct val="110000"/>
              </a:lnSpc>
            </a:pPr>
            <a:r>
              <a:rPr lang="pl-PL" sz="1500" b="0" i="0" dirty="0">
                <a:solidFill>
                  <a:srgbClr val="000000"/>
                </a:solidFill>
                <a:effectLst/>
                <a:latin typeface="Lato"/>
              </a:rPr>
              <a:t> strażnicę w </a:t>
            </a:r>
            <a:r>
              <a:rPr lang="pl-PL" sz="1500" b="0" i="0" dirty="0" err="1">
                <a:solidFill>
                  <a:srgbClr val="000000"/>
                </a:solidFill>
                <a:effectLst/>
                <a:latin typeface="Lato"/>
              </a:rPr>
              <a:t>Sieczychach</a:t>
            </a:r>
            <a:r>
              <a:rPr lang="pl-PL" sz="1500" b="0" i="0" dirty="0">
                <a:solidFill>
                  <a:srgbClr val="000000"/>
                </a:solidFill>
                <a:effectLst/>
                <a:latin typeface="Lato"/>
              </a:rPr>
              <a:t>. Dowodził wówczas jedną z grup atakujących,</a:t>
            </a:r>
          </a:p>
          <a:p>
            <a:pPr algn="l">
              <a:lnSpc>
                <a:spcPct val="110000"/>
              </a:lnSpc>
            </a:pPr>
            <a:r>
              <a:rPr lang="pl-PL" sz="1500" b="0" i="0" dirty="0">
                <a:solidFill>
                  <a:srgbClr val="000000"/>
                </a:solidFill>
                <a:effectLst/>
                <a:latin typeface="Lato"/>
              </a:rPr>
              <a:t> ruszając na samym czele. Był równocześnie jedyną ofiarą tego dnia</a:t>
            </a:r>
          </a:p>
          <a:p>
            <a:pPr algn="l">
              <a:lnSpc>
                <a:spcPct val="110000"/>
              </a:lnSpc>
            </a:pPr>
            <a:r>
              <a:rPr lang="pl-PL" sz="1500" b="0" i="0" dirty="0">
                <a:solidFill>
                  <a:srgbClr val="000000"/>
                </a:solidFill>
                <a:effectLst/>
                <a:latin typeface="Lato"/>
              </a:rPr>
              <a:t> po polskiej stronie mimo sukcesu całej akcji.</a:t>
            </a:r>
          </a:p>
          <a:p>
            <a:pPr algn="l">
              <a:lnSpc>
                <a:spcPct val="110000"/>
              </a:lnSpc>
            </a:pPr>
            <a:r>
              <a:rPr lang="pl-PL" sz="1500" b="0" i="0" dirty="0">
                <a:solidFill>
                  <a:srgbClr val="000000"/>
                </a:solidFill>
                <a:effectLst/>
                <a:latin typeface="Lato"/>
              </a:rPr>
              <a:t>Został pochowany w kwaterze wojskowej na warszawskich</a:t>
            </a:r>
          </a:p>
          <a:p>
            <a:pPr algn="l">
              <a:lnSpc>
                <a:spcPct val="110000"/>
              </a:lnSpc>
            </a:pPr>
            <a:r>
              <a:rPr lang="pl-PL" sz="1500" b="0" i="0" dirty="0">
                <a:solidFill>
                  <a:srgbClr val="000000"/>
                </a:solidFill>
                <a:effectLst/>
                <a:latin typeface="Lato"/>
              </a:rPr>
              <a:t> Powązkach, </a:t>
            </a:r>
            <a:r>
              <a:rPr lang="pl-PL" sz="1500" b="0" i="0" dirty="0">
                <a:solidFill>
                  <a:schemeClr val="tx1"/>
                </a:solidFill>
                <a:effectLst/>
                <a:latin typeface="Lato"/>
              </a:rPr>
              <a:t>niedaleko grobu swoich kolegów – „Alka” i „Rudego”.</a:t>
            </a:r>
          </a:p>
          <a:p>
            <a:pPr algn="ctr"/>
            <a:r>
              <a:rPr lang="pl-PL" sz="1000" dirty="0">
                <a:solidFill>
                  <a:schemeClr val="tx1"/>
                </a:solidFill>
              </a:rPr>
              <a:t>     </a:t>
            </a:r>
            <a:r>
              <a:rPr lang="pl-PL" sz="1000" b="0" i="0" dirty="0">
                <a:solidFill>
                  <a:schemeClr val="tx1"/>
                </a:solidFill>
                <a:effectLst/>
                <a:latin typeface="Arial" panose="020B0604020202020204" pitchFamily="34" charset="0"/>
              </a:rPr>
              <a:t>Krzyż na grobie Tadeusza Zawadzkiego w kwaterze </a:t>
            </a:r>
            <a:r>
              <a:rPr lang="pl-PL" sz="1000" b="0" i="0" u="none" strike="noStrike" dirty="0">
                <a:solidFill>
                  <a:schemeClr val="tx1"/>
                </a:solidFill>
                <a:effectLst/>
                <a:latin typeface="Arial" panose="020B0604020202020204" pitchFamily="34" charset="0"/>
                <a:hlinkClick r:id="rId2" tooltip="Batalion Zośka">
                  <a:extLst>
                    <a:ext uri="{A12FA001-AC4F-418D-AE19-62706E023703}">
                      <ahyp:hlinkClr xmlns:ahyp="http://schemas.microsoft.com/office/drawing/2018/hyperlinkcolor" val="tx"/>
                    </a:ext>
                  </a:extLst>
                </a:hlinkClick>
              </a:rPr>
              <a:t>Batalionu Zośka</a:t>
            </a:r>
            <a:r>
              <a:rPr lang="pl-PL" sz="1000" b="0" i="0" dirty="0">
                <a:solidFill>
                  <a:schemeClr val="tx1"/>
                </a:solidFill>
                <a:effectLst/>
                <a:latin typeface="Arial" panose="020B0604020202020204" pitchFamily="34" charset="0"/>
              </a:rPr>
              <a:t> </a:t>
            </a:r>
          </a:p>
          <a:p>
            <a:pPr algn="ctr"/>
            <a:r>
              <a:rPr lang="pl-PL" sz="1000" b="0" i="0" dirty="0">
                <a:solidFill>
                  <a:schemeClr val="tx1"/>
                </a:solidFill>
                <a:effectLst/>
                <a:latin typeface="Arial" panose="020B0604020202020204" pitchFamily="34" charset="0"/>
              </a:rPr>
              <a:t>na warszawskim</a:t>
            </a:r>
          </a:p>
          <a:p>
            <a:pPr algn="ctr"/>
            <a:r>
              <a:rPr lang="pl-PL" sz="1000" b="0" i="0" dirty="0">
                <a:solidFill>
                  <a:schemeClr val="tx1"/>
                </a:solidFill>
                <a:effectLst/>
                <a:latin typeface="Arial" panose="020B0604020202020204" pitchFamily="34" charset="0"/>
              </a:rPr>
              <a:t> </a:t>
            </a:r>
            <a:r>
              <a:rPr lang="pl-PL" sz="1000" b="0" i="0" u="none" strike="noStrike" dirty="0">
                <a:solidFill>
                  <a:schemeClr val="tx1"/>
                </a:solidFill>
                <a:effectLst/>
                <a:latin typeface="Arial" panose="020B0604020202020204" pitchFamily="34" charset="0"/>
                <a:hlinkClick r:id="rId3" tooltip="Cmentarz Wojskowy na Powązkach">
                  <a:extLst>
                    <a:ext uri="{A12FA001-AC4F-418D-AE19-62706E023703}">
                      <ahyp:hlinkClr xmlns:ahyp="http://schemas.microsoft.com/office/drawing/2018/hyperlinkcolor" val="tx"/>
                    </a:ext>
                  </a:extLst>
                </a:hlinkClick>
              </a:rPr>
              <a:t>Cmentarzu Wojskowym na Powązkach</a:t>
            </a:r>
            <a:endParaRPr lang="pl-PL" sz="1000" dirty="0">
              <a:solidFill>
                <a:schemeClr val="tx1"/>
              </a:solidFill>
            </a:endParaRPr>
          </a:p>
        </p:txBody>
      </p:sp>
      <p:pic>
        <p:nvPicPr>
          <p:cNvPr id="4" name="Obraz 3">
            <a:extLst>
              <a:ext uri="{FF2B5EF4-FFF2-40B4-BE49-F238E27FC236}">
                <a16:creationId xmlns:a16="http://schemas.microsoft.com/office/drawing/2014/main" id="{5D801AD3-86BE-4E8C-ADA7-3849C38EAE75}"/>
              </a:ext>
            </a:extLst>
          </p:cNvPr>
          <p:cNvPicPr>
            <a:picLocks noChangeAspect="1"/>
          </p:cNvPicPr>
          <p:nvPr/>
        </p:nvPicPr>
        <p:blipFill>
          <a:blip r:embed="rId4"/>
          <a:stretch>
            <a:fillRect/>
          </a:stretch>
        </p:blipFill>
        <p:spPr>
          <a:xfrm>
            <a:off x="8330330" y="2408128"/>
            <a:ext cx="1912774" cy="2877855"/>
          </a:xfrm>
          <a:prstGeom prst="rect">
            <a:avLst/>
          </a:prstGeom>
        </p:spPr>
      </p:pic>
    </p:spTree>
    <p:extLst>
      <p:ext uri="{BB962C8B-B14F-4D97-AF65-F5344CB8AC3E}">
        <p14:creationId xmlns:p14="http://schemas.microsoft.com/office/powerpoint/2010/main" val="1878226096"/>
      </p:ext>
    </p:extLst>
  </p:cSld>
  <p:clrMapOvr>
    <a:masterClrMapping/>
  </p:clrMapOvr>
  <mc:AlternateContent xmlns:mc="http://schemas.openxmlformats.org/markup-compatibility/2006" xmlns:p14="http://schemas.microsoft.com/office/powerpoint/2010/main">
    <mc:Choice Requires="p14">
      <p:transition spd="slow" p14:dur="1500" advTm="49161">
        <p:split orient="vert"/>
      </p:transition>
    </mc:Choice>
    <mc:Fallback xmlns="">
      <p:transition spd="slow" advTm="49161">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8D95FE-7475-412C-B00E-EFE6205489F7}"/>
              </a:ext>
            </a:extLst>
          </p:cNvPr>
          <p:cNvSpPr>
            <a:spLocks noGrp="1"/>
          </p:cNvSpPr>
          <p:nvPr>
            <p:ph type="title"/>
          </p:nvPr>
        </p:nvSpPr>
        <p:spPr>
          <a:xfrm>
            <a:off x="685801" y="685800"/>
            <a:ext cx="10394707" cy="1639615"/>
          </a:xfrm>
        </p:spPr>
        <p:txBody>
          <a:bodyPr/>
          <a:lstStyle/>
          <a:p>
            <a:pPr algn="ctr"/>
            <a:r>
              <a:rPr lang="pl-PL" b="1" i="0" dirty="0">
                <a:effectLst/>
                <a:latin typeface="Montserrat"/>
              </a:rPr>
              <a:t>Upamiętnienie i odznaczenia</a:t>
            </a:r>
            <a:br>
              <a:rPr lang="pl-PL" b="1" i="0" dirty="0">
                <a:solidFill>
                  <a:srgbClr val="000000"/>
                </a:solidFill>
                <a:effectLst/>
                <a:latin typeface="Montserrat"/>
              </a:rPr>
            </a:br>
            <a:endParaRPr lang="pl-PL" dirty="0"/>
          </a:p>
        </p:txBody>
      </p:sp>
      <p:sp>
        <p:nvSpPr>
          <p:cNvPr id="3" name="Symbol zastępczy tekstu 2">
            <a:extLst>
              <a:ext uri="{FF2B5EF4-FFF2-40B4-BE49-F238E27FC236}">
                <a16:creationId xmlns:a16="http://schemas.microsoft.com/office/drawing/2014/main" id="{D11EAB37-2F78-4841-8E00-4C08739A1F28}"/>
              </a:ext>
            </a:extLst>
          </p:cNvPr>
          <p:cNvSpPr>
            <a:spLocks noGrp="1"/>
          </p:cNvSpPr>
          <p:nvPr>
            <p:ph type="body" idx="1"/>
          </p:nvPr>
        </p:nvSpPr>
        <p:spPr>
          <a:xfrm>
            <a:off x="685801" y="1793697"/>
            <a:ext cx="10394707" cy="2738889"/>
          </a:xfrm>
        </p:spPr>
        <p:txBody>
          <a:bodyPr>
            <a:normAutofit fontScale="85000" lnSpcReduction="20000"/>
          </a:bodyPr>
          <a:lstStyle/>
          <a:p>
            <a:pPr algn="l"/>
            <a:r>
              <a:rPr lang="pl-PL" b="0" i="0" dirty="0">
                <a:solidFill>
                  <a:srgbClr val="000000"/>
                </a:solidFill>
                <a:effectLst/>
                <a:latin typeface="Lato"/>
              </a:rPr>
              <a:t>Zawadzki został dwukrotnie odznaczony Krzyżem Walecznych – pierwszy raz po przeprowadzeniu Akcji pod Arsenałem, drugi pośmiertnie jako uznanie zasług. Nadano mu również Order Virtutti Militari V klasy. W 2009 r. otrzymał również Order Odrodzenia Polski.</a:t>
            </a:r>
          </a:p>
          <a:p>
            <a:pPr algn="l"/>
            <a:r>
              <a:rPr lang="pl-PL" b="0" i="0" dirty="0">
                <a:solidFill>
                  <a:srgbClr val="000000"/>
                </a:solidFill>
                <a:effectLst/>
                <a:latin typeface="Lato"/>
              </a:rPr>
              <a:t>Jego imieniem nazwano batalion Szarych Szeregów, walczący</a:t>
            </a:r>
          </a:p>
          <a:p>
            <a:pPr algn="l"/>
            <a:r>
              <a:rPr lang="pl-PL" b="0" i="0" dirty="0">
                <a:solidFill>
                  <a:srgbClr val="000000"/>
                </a:solidFill>
                <a:effectLst/>
                <a:latin typeface="Lato"/>
              </a:rPr>
              <a:t> bohatersko w trakcie Powstania Warszawskiego. Tadeusz </a:t>
            </a:r>
          </a:p>
          <a:p>
            <a:pPr algn="l"/>
            <a:r>
              <a:rPr lang="pl-PL" b="0" i="0" dirty="0">
                <a:solidFill>
                  <a:srgbClr val="000000"/>
                </a:solidFill>
                <a:effectLst/>
                <a:latin typeface="Lato"/>
              </a:rPr>
              <a:t>Zawadzki jest również </a:t>
            </a:r>
          </a:p>
          <a:p>
            <a:pPr algn="l"/>
            <a:r>
              <a:rPr lang="pl-PL" b="0" i="0" dirty="0">
                <a:solidFill>
                  <a:srgbClr val="000000"/>
                </a:solidFill>
                <a:effectLst/>
                <a:latin typeface="Lato"/>
              </a:rPr>
              <a:t>patronem wielu drużyn harcerskich w całym kraju.</a:t>
            </a:r>
          </a:p>
          <a:p>
            <a:endParaRPr lang="pl-PL" dirty="0"/>
          </a:p>
        </p:txBody>
      </p:sp>
      <p:pic>
        <p:nvPicPr>
          <p:cNvPr id="2050" name="Picture 2" descr="Krzyż Walecznych – Wikipedia, wolna encyklopedia">
            <a:extLst>
              <a:ext uri="{FF2B5EF4-FFF2-40B4-BE49-F238E27FC236}">
                <a16:creationId xmlns:a16="http://schemas.microsoft.com/office/drawing/2014/main" id="{F85F34C5-705D-4AD0-9772-0DC95FFC4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9697" y="2798370"/>
            <a:ext cx="1254903" cy="23424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rzyż Kawalerski Orderu Odrodzenia Polski. Lata 70. XX  w-antyki-sosenko-krakow">
            <a:extLst>
              <a:ext uri="{FF2B5EF4-FFF2-40B4-BE49-F238E27FC236}">
                <a16:creationId xmlns:a16="http://schemas.microsoft.com/office/drawing/2014/main" id="{FD18D0C5-E1BB-48E8-B3BF-0DDEEBAEC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2005" y="2902812"/>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71330"/>
      </p:ext>
    </p:extLst>
  </p:cSld>
  <p:clrMapOvr>
    <a:masterClrMapping/>
  </p:clrMapOvr>
  <mc:AlternateContent xmlns:mc="http://schemas.openxmlformats.org/markup-compatibility/2006" xmlns:p14="http://schemas.microsoft.com/office/powerpoint/2010/main">
    <mc:Choice Requires="p14">
      <p:transition spd="med" p14:dur="700" advTm="27889">
        <p:fade/>
      </p:transition>
    </mc:Choice>
    <mc:Fallback xmlns="">
      <p:transition spd="med" advTm="27889">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E28E43-EE96-4076-BAC6-8B33B2A8C854}"/>
              </a:ext>
            </a:extLst>
          </p:cNvPr>
          <p:cNvSpPr>
            <a:spLocks noGrp="1"/>
          </p:cNvSpPr>
          <p:nvPr>
            <p:ph type="title"/>
          </p:nvPr>
        </p:nvSpPr>
        <p:spPr>
          <a:xfrm>
            <a:off x="685801" y="107651"/>
            <a:ext cx="10394707" cy="1368468"/>
          </a:xfrm>
        </p:spPr>
        <p:txBody>
          <a:bodyPr/>
          <a:lstStyle/>
          <a:p>
            <a:pPr algn="ctr"/>
            <a:r>
              <a:rPr lang="pl-PL" b="1" i="0" dirty="0">
                <a:solidFill>
                  <a:srgbClr val="8B050C"/>
                </a:solidFill>
                <a:effectLst/>
                <a:latin typeface="Titillium Web"/>
              </a:rPr>
              <a:t>Ostatnie pożegnanie</a:t>
            </a:r>
            <a:endParaRPr lang="pl-PL" dirty="0"/>
          </a:p>
        </p:txBody>
      </p:sp>
      <p:sp>
        <p:nvSpPr>
          <p:cNvPr id="3" name="Symbol zastępczy tekstu 2">
            <a:extLst>
              <a:ext uri="{FF2B5EF4-FFF2-40B4-BE49-F238E27FC236}">
                <a16:creationId xmlns:a16="http://schemas.microsoft.com/office/drawing/2014/main" id="{ACB95C9B-F6F7-45B7-A020-7DDF8FA95581}"/>
              </a:ext>
            </a:extLst>
          </p:cNvPr>
          <p:cNvSpPr>
            <a:spLocks noGrp="1"/>
          </p:cNvSpPr>
          <p:nvPr>
            <p:ph type="body" idx="1"/>
          </p:nvPr>
        </p:nvSpPr>
        <p:spPr>
          <a:xfrm>
            <a:off x="645092" y="1476119"/>
            <a:ext cx="10394707" cy="3152248"/>
          </a:xfrm>
        </p:spPr>
        <p:txBody>
          <a:bodyPr>
            <a:normAutofit fontScale="85000" lnSpcReduction="20000"/>
          </a:bodyPr>
          <a:lstStyle/>
          <a:p>
            <a:pPr algn="l"/>
            <a:r>
              <a:rPr lang="pl-PL" b="0" i="0" dirty="0">
                <a:solidFill>
                  <a:srgbClr val="222222"/>
                </a:solidFill>
                <a:effectLst/>
                <a:latin typeface="Lato"/>
              </a:rPr>
              <a:t>W akcji, w której poległ Tadeusz Zawadzki brał także udział Stanisław Nowakowski ps. Murarz. To, co wtedy przeżył wywarło wpływ na całe jego życie. Ze wzruszeniem opowiadał o ostatnim pożegnaniu owianego legendą dowódcy.</a:t>
            </a:r>
          </a:p>
          <a:p>
            <a:pPr algn="l"/>
            <a:r>
              <a:rPr lang="pl-PL" b="0" i="0" dirty="0">
                <a:solidFill>
                  <a:srgbClr val="222222"/>
                </a:solidFill>
                <a:effectLst/>
                <a:latin typeface="Lato"/>
              </a:rPr>
              <a:t>- Zrobiliśmy szybki apel. Pod drzewem leżał "Zośka" przykryty kocem - wspominał. - Twarz miał odsłoniętą i wyglądał jakby spał, miał uśmiech na twarzy. Nie przyglądałem się kolegom, ale kiedy już powiedziano nam, że on od nas odszedł, że zginął, ja płakałem. Ja stary chłop, stary zabijaka.</a:t>
            </a:r>
          </a:p>
          <a:p>
            <a:pPr algn="l"/>
            <a:r>
              <a:rPr lang="pl-PL" b="0" i="0" dirty="0">
                <a:solidFill>
                  <a:srgbClr val="222222"/>
                </a:solidFill>
                <a:effectLst/>
                <a:latin typeface="Lato"/>
              </a:rPr>
              <a:t>- Wszyscy chcieli mu dorównać, podciągnąć swe słabostki, podłości, tchórzostwo. "Zośka" był dla nas i ojcem, i przyjacielem, trudno do końca określić kim - powiedział Stanisław Nowakowski.</a:t>
            </a:r>
          </a:p>
          <a:p>
            <a:endParaRPr lang="pl-PL" dirty="0"/>
          </a:p>
        </p:txBody>
      </p:sp>
    </p:spTree>
    <p:extLst>
      <p:ext uri="{BB962C8B-B14F-4D97-AF65-F5344CB8AC3E}">
        <p14:creationId xmlns:p14="http://schemas.microsoft.com/office/powerpoint/2010/main" val="2422826355"/>
      </p:ext>
    </p:extLst>
  </p:cSld>
  <p:clrMapOvr>
    <a:masterClrMapping/>
  </p:clrMapOvr>
  <mc:AlternateContent xmlns:mc="http://schemas.openxmlformats.org/markup-compatibility/2006" xmlns:p14="http://schemas.microsoft.com/office/powerpoint/2010/main">
    <mc:Choice Requires="p14">
      <p:transition spd="slow" p14:dur="1600" advTm="39697">
        <p:blinds dir="vert"/>
      </p:transition>
    </mc:Choice>
    <mc:Fallback xmlns="">
      <p:transition spd="slow" advTm="39697">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F2CC7C-4015-49C7-9999-DE05F2E5C106}"/>
              </a:ext>
            </a:extLst>
          </p:cNvPr>
          <p:cNvSpPr>
            <a:spLocks noGrp="1"/>
          </p:cNvSpPr>
          <p:nvPr>
            <p:ph type="title"/>
          </p:nvPr>
        </p:nvSpPr>
        <p:spPr>
          <a:xfrm>
            <a:off x="685801" y="551145"/>
            <a:ext cx="10394707" cy="1035234"/>
          </a:xfrm>
        </p:spPr>
        <p:txBody>
          <a:bodyPr/>
          <a:lstStyle/>
          <a:p>
            <a:pPr algn="ctr"/>
            <a:r>
              <a:rPr lang="pl-PL" b="1" i="0" dirty="0">
                <a:solidFill>
                  <a:srgbClr val="8B050C"/>
                </a:solidFill>
                <a:effectLst/>
                <a:latin typeface="Titillium Web"/>
              </a:rPr>
              <a:t>Wspomnienia świadków</a:t>
            </a:r>
            <a:endParaRPr lang="pl-PL" dirty="0"/>
          </a:p>
        </p:txBody>
      </p:sp>
      <p:sp>
        <p:nvSpPr>
          <p:cNvPr id="3" name="Symbol zastępczy tekstu 2">
            <a:extLst>
              <a:ext uri="{FF2B5EF4-FFF2-40B4-BE49-F238E27FC236}">
                <a16:creationId xmlns:a16="http://schemas.microsoft.com/office/drawing/2014/main" id="{E6AACB8B-C52E-499B-ABF1-B5FEC53CCB64}"/>
              </a:ext>
            </a:extLst>
          </p:cNvPr>
          <p:cNvSpPr>
            <a:spLocks noGrp="1"/>
          </p:cNvSpPr>
          <p:nvPr>
            <p:ph type="body" idx="1"/>
          </p:nvPr>
        </p:nvSpPr>
        <p:spPr>
          <a:xfrm>
            <a:off x="685801" y="1791222"/>
            <a:ext cx="10394707" cy="2688785"/>
          </a:xfrm>
        </p:spPr>
        <p:txBody>
          <a:bodyPr>
            <a:normAutofit fontScale="92500" lnSpcReduction="20000"/>
          </a:bodyPr>
          <a:lstStyle/>
          <a:p>
            <a:pPr algn="l"/>
            <a:r>
              <a:rPr lang="pl-PL" b="0" i="0" dirty="0">
                <a:solidFill>
                  <a:srgbClr val="222222"/>
                </a:solidFill>
                <a:effectLst/>
                <a:latin typeface="Lato"/>
              </a:rPr>
              <a:t>W Archiwum Polskiego Radia zachowały się wspomnienia uczestników akcji "Taśma": dr Zygmunta Kujawskiego ps. Brom oraz Stanisława Nowakowskiego ps. Murzyn. Ich relacje w 1971 roku nagrał Bogusław Czajkowski.</a:t>
            </a:r>
          </a:p>
          <a:p>
            <a:pPr algn="l"/>
            <a:r>
              <a:rPr lang="pl-PL" b="0" i="0" dirty="0">
                <a:solidFill>
                  <a:srgbClr val="222222"/>
                </a:solidFill>
                <a:effectLst/>
                <a:latin typeface="Lato"/>
              </a:rPr>
              <a:t>- "Zośka" był dla nas wszystkim, był ideałem, wzorem - mówił Stanisław Nowakowski. - Każdy z nas, żołnierzy batalionu chciał być do niego podobny. Może było bardzo dużo legendy wokół jego postaci, bo zanim ja go zobaczyłem, zanim ja go poznałem, to już wiedziałem, że on jest wspaniałym organizatorem, że on jest bardzo odważny, że on jest taki przystojny.</a:t>
            </a:r>
          </a:p>
          <a:p>
            <a:endParaRPr lang="pl-PL" dirty="0"/>
          </a:p>
        </p:txBody>
      </p:sp>
    </p:spTree>
    <p:extLst>
      <p:ext uri="{BB962C8B-B14F-4D97-AF65-F5344CB8AC3E}">
        <p14:creationId xmlns:p14="http://schemas.microsoft.com/office/powerpoint/2010/main" val="3202527524"/>
      </p:ext>
    </p:extLst>
  </p:cSld>
  <p:clrMapOvr>
    <a:masterClrMapping/>
  </p:clrMapOvr>
  <mc:AlternateContent xmlns:mc="http://schemas.openxmlformats.org/markup-compatibility/2006" xmlns:p14="http://schemas.microsoft.com/office/powerpoint/2010/main">
    <mc:Choice Requires="p14">
      <p:transition spd="slow" p14:dur="2500" advTm="26536">
        <p:checker/>
      </p:transition>
    </mc:Choice>
    <mc:Fallback xmlns="">
      <p:transition spd="slow" advTm="26536">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806D3A-D625-424F-ADE8-2BC4BFB570D8}"/>
              </a:ext>
            </a:extLst>
          </p:cNvPr>
          <p:cNvSpPr>
            <a:spLocks noGrp="1"/>
          </p:cNvSpPr>
          <p:nvPr>
            <p:ph type="title"/>
          </p:nvPr>
        </p:nvSpPr>
        <p:spPr>
          <a:xfrm>
            <a:off x="685800" y="410228"/>
            <a:ext cx="10394707" cy="1639615"/>
          </a:xfrm>
        </p:spPr>
        <p:txBody>
          <a:bodyPr>
            <a:normAutofit/>
          </a:bodyPr>
          <a:lstStyle/>
          <a:p>
            <a:pPr algn="ctr"/>
            <a:r>
              <a:rPr lang="pl-PL" b="1" i="0" dirty="0">
                <a:effectLst/>
                <a:latin typeface="Open Sans"/>
              </a:rPr>
              <a:t>Ciekawostki o Tadeuszu Zawadzkim</a:t>
            </a:r>
            <a:endParaRPr lang="pl-PL" b="1" dirty="0"/>
          </a:p>
        </p:txBody>
      </p:sp>
      <p:sp>
        <p:nvSpPr>
          <p:cNvPr id="3" name="Symbol zastępczy tekstu 2">
            <a:extLst>
              <a:ext uri="{FF2B5EF4-FFF2-40B4-BE49-F238E27FC236}">
                <a16:creationId xmlns:a16="http://schemas.microsoft.com/office/drawing/2014/main" id="{B0F618FE-675E-468D-8B5B-502448CF2CBE}"/>
              </a:ext>
            </a:extLst>
          </p:cNvPr>
          <p:cNvSpPr>
            <a:spLocks noGrp="1"/>
          </p:cNvSpPr>
          <p:nvPr>
            <p:ph type="body" idx="1"/>
          </p:nvPr>
        </p:nvSpPr>
        <p:spPr>
          <a:xfrm>
            <a:off x="685800" y="1878904"/>
            <a:ext cx="10394707" cy="3883068"/>
          </a:xfrm>
        </p:spPr>
        <p:txBody>
          <a:bodyPr>
            <a:normAutofit fontScale="25000" lnSpcReduction="20000"/>
          </a:bodyPr>
          <a:lstStyle/>
          <a:p>
            <a:r>
              <a:rPr lang="pl-PL" sz="5600" b="0" i="0" dirty="0">
                <a:solidFill>
                  <a:schemeClr val="tx1"/>
                </a:solidFill>
                <a:effectLst/>
                <a:latin typeface="Lato"/>
              </a:rPr>
              <a:t>Jego to właśnie imię nosił popularny batalion Armii Krajowej Szarych Szeregów – Batalion Zośka. </a:t>
            </a:r>
          </a:p>
          <a:p>
            <a:r>
              <a:rPr lang="pl-PL" sz="5600" b="0" i="0" dirty="0">
                <a:solidFill>
                  <a:schemeClr val="tx1"/>
                </a:solidFill>
                <a:effectLst/>
                <a:latin typeface="Lato"/>
              </a:rPr>
              <a:t>Tadeusz Zawadzki został pochowany na Cmentarzu Wojskowym na Powązkach. </a:t>
            </a:r>
          </a:p>
          <a:p>
            <a:r>
              <a:rPr lang="pl-PL" sz="5600" b="0" i="0" dirty="0">
                <a:solidFill>
                  <a:schemeClr val="tx1"/>
                </a:solidFill>
                <a:effectLst/>
                <a:latin typeface="Lato"/>
              </a:rPr>
              <a:t>We włoskiej „</a:t>
            </a:r>
            <a:r>
              <a:rPr lang="pl-PL" sz="5600" b="0" i="0" dirty="0" err="1">
                <a:solidFill>
                  <a:schemeClr val="tx1"/>
                </a:solidFill>
                <a:effectLst/>
                <a:latin typeface="Lato"/>
              </a:rPr>
              <a:t>Enciclopedia</a:t>
            </a:r>
            <a:r>
              <a:rPr lang="pl-PL" sz="5600" b="0" i="0" dirty="0">
                <a:solidFill>
                  <a:schemeClr val="tx1"/>
                </a:solidFill>
                <a:effectLst/>
                <a:latin typeface="Lato"/>
              </a:rPr>
              <a:t> </a:t>
            </a:r>
            <a:r>
              <a:rPr lang="pl-PL" sz="5600" b="0" i="0" dirty="0" err="1">
                <a:solidFill>
                  <a:schemeClr val="tx1"/>
                </a:solidFill>
                <a:effectLst/>
                <a:latin typeface="Lato"/>
              </a:rPr>
              <a:t>Cattolica</a:t>
            </a:r>
            <a:r>
              <a:rPr lang="pl-PL" sz="5600" b="0" i="0" dirty="0">
                <a:solidFill>
                  <a:schemeClr val="tx1"/>
                </a:solidFill>
                <a:effectLst/>
                <a:latin typeface="Lato"/>
              </a:rPr>
              <a:t>” z 1952 roku pod hasłem „Polonia” można odnaleźć informację, że „Kamienie na szaniec”, czyli utwór z Zawadzkim w jednej z głównych ról, stanowi „najgłośniejszy i najbardziej charakterystyczny tekst literacki z okresu drugiej wojny światowej”</a:t>
            </a:r>
          </a:p>
          <a:p>
            <a:r>
              <a:rPr lang="pl-PL" sz="5600" b="0" i="0" dirty="0">
                <a:solidFill>
                  <a:schemeClr val="tx1"/>
                </a:solidFill>
                <a:effectLst/>
                <a:latin typeface="Lato"/>
              </a:rPr>
              <a:t> Według relacji osób z jego otoczenia, Zawadzki “miał od dziecka rzadką właściwość interesowania się wszystkim, co go otaczało, czy były to rzeczy ważne, czy błahe; </a:t>
            </a:r>
          </a:p>
          <a:p>
            <a:r>
              <a:rPr lang="pl-PL" sz="5600" b="0" i="0" dirty="0">
                <a:solidFill>
                  <a:schemeClr val="tx1"/>
                </a:solidFill>
                <a:effectLst/>
                <a:latin typeface="Lato"/>
              </a:rPr>
              <a:t>do wszystkiego się brał, wszystko mu jakoś wychodziło, umiał zawsze być pomocny i przydatny”.</a:t>
            </a:r>
          </a:p>
          <a:p>
            <a:r>
              <a:rPr lang="pl-PL" sz="5600" b="0" i="0" dirty="0">
                <a:solidFill>
                  <a:schemeClr val="tx1"/>
                </a:solidFill>
                <a:effectLst/>
                <a:latin typeface="Lato"/>
              </a:rPr>
              <a:t> Z zachowanych materiałów autobiograficznych, pomimo swego pełnego zaangażowania w pracę harcerską czuł się i pozostawał samotnikiem. </a:t>
            </a:r>
          </a:p>
          <a:p>
            <a:r>
              <a:rPr lang="pl-PL" sz="5600" b="0" i="0" dirty="0">
                <a:solidFill>
                  <a:schemeClr val="tx1"/>
                </a:solidFill>
                <a:effectLst/>
                <a:latin typeface="Lato"/>
              </a:rPr>
              <a:t>Tadeusza Zawadzkiego odznaczono Orderem Virtuti Militari V klasy oraz dwukrotnie Krzyżem Walecznych.</a:t>
            </a:r>
          </a:p>
          <a:p>
            <a:r>
              <a:rPr lang="pl-PL" sz="5600" b="0" i="0" dirty="0">
                <a:solidFill>
                  <a:schemeClr val="tx1"/>
                </a:solidFill>
                <a:effectLst/>
                <a:latin typeface="Lato"/>
              </a:rPr>
              <a:t> Jego pseudonimem “Zośka” nazwano utworzony 1 września 1943 r. batalion harcerski, złożony z członków Grup Szturmowych. (PAP)</a:t>
            </a:r>
            <a:br>
              <a:rPr lang="pl-PL" sz="3200" dirty="0">
                <a:latin typeface="Lato"/>
              </a:rPr>
            </a:br>
            <a:br>
              <a:rPr lang="pl-PL" dirty="0"/>
            </a:br>
            <a:endParaRPr lang="pl-PL" dirty="0"/>
          </a:p>
        </p:txBody>
      </p:sp>
    </p:spTree>
    <p:extLst>
      <p:ext uri="{BB962C8B-B14F-4D97-AF65-F5344CB8AC3E}">
        <p14:creationId xmlns:p14="http://schemas.microsoft.com/office/powerpoint/2010/main" val="3433863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8243">
        <p159:morph option="byObject"/>
      </p:transition>
    </mc:Choice>
    <mc:Fallback xmlns="">
      <p:transition spd="slow" advTm="58243">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820000-77BC-41E9-BCCC-DCB2FFB6433A}"/>
              </a:ext>
            </a:extLst>
          </p:cNvPr>
          <p:cNvSpPr>
            <a:spLocks noGrp="1"/>
          </p:cNvSpPr>
          <p:nvPr>
            <p:ph type="title"/>
          </p:nvPr>
        </p:nvSpPr>
        <p:spPr>
          <a:xfrm>
            <a:off x="685801" y="685801"/>
            <a:ext cx="10161739" cy="1255734"/>
          </a:xfrm>
        </p:spPr>
        <p:txBody>
          <a:bodyPr/>
          <a:lstStyle/>
          <a:p>
            <a:pPr algn="ctr"/>
            <a:r>
              <a:rPr lang="pl-PL" dirty="0"/>
              <a:t>Dziękuję za uwagę </a:t>
            </a:r>
            <a:r>
              <a:rPr lang="pl-PL" dirty="0">
                <a:sym typeface="Wingdings" panose="05000000000000000000" pitchFamily="2" charset="2"/>
              </a:rPr>
              <a:t></a:t>
            </a:r>
            <a:endParaRPr lang="pl-PL" dirty="0"/>
          </a:p>
        </p:txBody>
      </p:sp>
      <p:sp>
        <p:nvSpPr>
          <p:cNvPr id="3" name="Symbol zastępczy tekstu 2">
            <a:extLst>
              <a:ext uri="{FF2B5EF4-FFF2-40B4-BE49-F238E27FC236}">
                <a16:creationId xmlns:a16="http://schemas.microsoft.com/office/drawing/2014/main" id="{B73F0DBD-BC99-420A-8509-30062D06673C}"/>
              </a:ext>
            </a:extLst>
          </p:cNvPr>
          <p:cNvSpPr>
            <a:spLocks noGrp="1"/>
          </p:cNvSpPr>
          <p:nvPr>
            <p:ph type="body" idx="1"/>
          </p:nvPr>
        </p:nvSpPr>
        <p:spPr>
          <a:xfrm>
            <a:off x="5536504" y="926926"/>
            <a:ext cx="5544004" cy="4454955"/>
          </a:xfrm>
        </p:spPr>
        <p:txBody>
          <a:bodyPr>
            <a:normAutofit fontScale="85000" lnSpcReduction="10000"/>
          </a:bodyPr>
          <a:lstStyle/>
          <a:p>
            <a:endParaRPr lang="pl-PL" dirty="0"/>
          </a:p>
          <a:p>
            <a:endParaRPr lang="pl-PL" dirty="0"/>
          </a:p>
          <a:p>
            <a:endParaRPr lang="pl-PL" dirty="0"/>
          </a:p>
          <a:p>
            <a:endParaRPr lang="pl-PL" dirty="0"/>
          </a:p>
          <a:p>
            <a:endParaRPr lang="pl-PL" dirty="0"/>
          </a:p>
          <a:p>
            <a:pPr algn="r"/>
            <a:r>
              <a:rPr lang="pl-PL" sz="3400" dirty="0"/>
              <a:t>Wykonała </a:t>
            </a:r>
            <a:r>
              <a:rPr lang="pl-PL" sz="3400" dirty="0" err="1"/>
              <a:t>julia</a:t>
            </a:r>
            <a:r>
              <a:rPr lang="pl-PL" sz="3400" dirty="0"/>
              <a:t>  </a:t>
            </a:r>
            <a:r>
              <a:rPr lang="pl-PL" sz="3400" dirty="0" err="1"/>
              <a:t>woźniak</a:t>
            </a:r>
            <a:r>
              <a:rPr lang="pl-PL" sz="3400" dirty="0"/>
              <a:t> z klasy 8 </a:t>
            </a:r>
          </a:p>
          <a:p>
            <a:pPr algn="r"/>
            <a:r>
              <a:rPr lang="pl-PL" sz="3400" dirty="0"/>
              <a:t>szkoły świętokrzyskich partyzantów</a:t>
            </a:r>
          </a:p>
          <a:p>
            <a:pPr algn="r"/>
            <a:r>
              <a:rPr lang="pl-PL" sz="3400" dirty="0"/>
              <a:t> armii krajowej w wielkiej wsi </a:t>
            </a:r>
            <a:endParaRPr lang="pl-PL" sz="2600" dirty="0"/>
          </a:p>
        </p:txBody>
      </p:sp>
      <p:pic>
        <p:nvPicPr>
          <p:cNvPr id="4" name="Obraz 3">
            <a:extLst>
              <a:ext uri="{FF2B5EF4-FFF2-40B4-BE49-F238E27FC236}">
                <a16:creationId xmlns:a16="http://schemas.microsoft.com/office/drawing/2014/main" id="{3F76D767-AE5B-43C2-8858-8C6C8F599736}"/>
              </a:ext>
            </a:extLst>
          </p:cNvPr>
          <p:cNvPicPr>
            <a:picLocks noChangeAspect="1"/>
          </p:cNvPicPr>
          <p:nvPr/>
        </p:nvPicPr>
        <p:blipFill>
          <a:blip r:embed="rId2"/>
          <a:stretch>
            <a:fillRect/>
          </a:stretch>
        </p:blipFill>
        <p:spPr>
          <a:xfrm>
            <a:off x="1551923" y="2349054"/>
            <a:ext cx="3483540" cy="2941021"/>
          </a:xfrm>
          <a:prstGeom prst="rect">
            <a:avLst/>
          </a:prstGeom>
        </p:spPr>
      </p:pic>
    </p:spTree>
    <p:extLst>
      <p:ext uri="{BB962C8B-B14F-4D97-AF65-F5344CB8AC3E}">
        <p14:creationId xmlns:p14="http://schemas.microsoft.com/office/powerpoint/2010/main" val="4189096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4AF2F3-A7D3-42FA-BD55-C2639AA145CD}"/>
              </a:ext>
            </a:extLst>
          </p:cNvPr>
          <p:cNvSpPr>
            <a:spLocks noGrp="1"/>
          </p:cNvSpPr>
          <p:nvPr>
            <p:ph type="title"/>
          </p:nvPr>
        </p:nvSpPr>
        <p:spPr>
          <a:xfrm>
            <a:off x="685801" y="685801"/>
            <a:ext cx="45719" cy="140918"/>
          </a:xfrm>
        </p:spPr>
        <p:txBody>
          <a:bodyPr>
            <a:normAutofit fontScale="90000"/>
          </a:bodyPr>
          <a:lstStyle/>
          <a:p>
            <a:endParaRPr lang="pl-PL" dirty="0"/>
          </a:p>
        </p:txBody>
      </p:sp>
      <p:sp>
        <p:nvSpPr>
          <p:cNvPr id="3" name="Symbol zastępczy tekstu 2">
            <a:extLst>
              <a:ext uri="{FF2B5EF4-FFF2-40B4-BE49-F238E27FC236}">
                <a16:creationId xmlns:a16="http://schemas.microsoft.com/office/drawing/2014/main" id="{DB9CD149-41E1-4607-93DB-9E6E1963A408}"/>
              </a:ext>
            </a:extLst>
          </p:cNvPr>
          <p:cNvSpPr>
            <a:spLocks noGrp="1"/>
          </p:cNvSpPr>
          <p:nvPr>
            <p:ph type="body" idx="1"/>
          </p:nvPr>
        </p:nvSpPr>
        <p:spPr>
          <a:xfrm flipV="1">
            <a:off x="685801" y="3429000"/>
            <a:ext cx="45719" cy="313267"/>
          </a:xfrm>
        </p:spPr>
        <p:txBody>
          <a:bodyPr>
            <a:normAutofit fontScale="70000" lnSpcReduction="20000"/>
          </a:bodyPr>
          <a:lstStyle/>
          <a:p>
            <a:endParaRPr lang="pl-PL" dirty="0"/>
          </a:p>
        </p:txBody>
      </p:sp>
      <p:pic>
        <p:nvPicPr>
          <p:cNvPr id="1028" name="Picture 4" descr="Tadeusz Zawadzki (harcmistrz) – Wikipedia, wolna encyklopedia">
            <a:extLst>
              <a:ext uri="{FF2B5EF4-FFF2-40B4-BE49-F238E27FC236}">
                <a16:creationId xmlns:a16="http://schemas.microsoft.com/office/drawing/2014/main" id="{46A3FC96-E552-4D22-8048-38C76578C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789" y="294361"/>
            <a:ext cx="4167491" cy="50261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A9280C5-CB50-434F-869A-5595AC8D7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1334" y="254163"/>
            <a:ext cx="3599384" cy="510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302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299">
        <p159:morph option="byObject"/>
      </p:transition>
    </mc:Choice>
    <mc:Fallback xmlns="">
      <p:transition spd="slow" advTm="5299">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2CF7B0-2823-4EAA-8E7A-F095F39CE5F7}"/>
              </a:ext>
            </a:extLst>
          </p:cNvPr>
          <p:cNvSpPr>
            <a:spLocks noGrp="1"/>
          </p:cNvSpPr>
          <p:nvPr>
            <p:ph type="title"/>
          </p:nvPr>
        </p:nvSpPr>
        <p:spPr>
          <a:xfrm>
            <a:off x="685799" y="310020"/>
            <a:ext cx="10394707" cy="1639615"/>
          </a:xfrm>
        </p:spPr>
        <p:txBody>
          <a:bodyPr/>
          <a:lstStyle/>
          <a:p>
            <a:pPr algn="ctr"/>
            <a:r>
              <a:rPr lang="pl-PL" dirty="0"/>
              <a:t>Skąd wziął się pseudonim zośki?</a:t>
            </a:r>
          </a:p>
        </p:txBody>
      </p:sp>
      <p:sp>
        <p:nvSpPr>
          <p:cNvPr id="6" name="Rectangle 3">
            <a:extLst>
              <a:ext uri="{FF2B5EF4-FFF2-40B4-BE49-F238E27FC236}">
                <a16:creationId xmlns:a16="http://schemas.microsoft.com/office/drawing/2014/main" id="{C0AC933C-AC72-4819-9C81-0B76EA34C61F}"/>
              </a:ext>
            </a:extLst>
          </p:cNvPr>
          <p:cNvSpPr>
            <a:spLocks noGrp="1" noChangeArrowheads="1"/>
          </p:cNvSpPr>
          <p:nvPr>
            <p:ph type="body" idx="1"/>
          </p:nvPr>
        </p:nvSpPr>
        <p:spPr bwMode="auto">
          <a:xfrm>
            <a:off x="789755" y="2333329"/>
            <a:ext cx="1018679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1" i="0" u="none" strike="noStrike" cap="none" normalizeH="0" baseline="0" dirty="0">
                <a:ln>
                  <a:noFill/>
                </a:ln>
                <a:solidFill>
                  <a:srgbClr val="111111"/>
                </a:solidFill>
                <a:effectLst/>
                <a:latin typeface="Open Sans"/>
              </a:rPr>
              <a:t>Jego pseudonim wziął się od urody chłopaka. Miał delikatne rysy twarzy, niemal dziewczęcą twarz:</a:t>
            </a:r>
            <a:endParaRPr kumimoji="0" lang="pl-PL" altLang="pl-PL" sz="1600" b="1"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dirty="0">
                <a:ln>
                  <a:noFill/>
                </a:ln>
                <a:solidFill>
                  <a:schemeClr val="tx1"/>
                </a:solidFill>
                <a:effectLst/>
                <a:latin typeface="Arial" panose="020B0604020202020204" pitchFamily="34" charset="0"/>
              </a:rPr>
              <a:t>,,</a:t>
            </a:r>
            <a:r>
              <a:rPr kumimoji="0" lang="pl-PL" altLang="pl-PL" sz="1800" b="0" i="1"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rPr>
              <a:t>Został bowiem przez naturę obdarzony niemal dziewczęcą urodą. Delikatna cera, regularne rysy, jasno niebieskie spojrzenie i włosy złociste, uśmiech zupełnie dziewczęcy, ręce o długich, subtelnych palcach, wielka powściągliwość, pewien rodzaj nieśmiałości – wszystko to było aż nadto dostatecznym powodem do nazywania Tadeusza Zawadzkiego przez kolegów – Zośką.’’</a:t>
            </a:r>
          </a:p>
        </p:txBody>
      </p:sp>
    </p:spTree>
    <p:extLst>
      <p:ext uri="{BB962C8B-B14F-4D97-AF65-F5344CB8AC3E}">
        <p14:creationId xmlns:p14="http://schemas.microsoft.com/office/powerpoint/2010/main" val="3055438948"/>
      </p:ext>
    </p:extLst>
  </p:cSld>
  <p:clrMapOvr>
    <a:masterClrMapping/>
  </p:clrMapOvr>
  <mc:AlternateContent xmlns:mc="http://schemas.openxmlformats.org/markup-compatibility/2006" xmlns:p14="http://schemas.microsoft.com/office/powerpoint/2010/main">
    <mc:Choice Requires="p14">
      <p:transition spd="slow" p14:dur="3400" advTm="35564">
        <p14:reveal/>
      </p:transition>
    </mc:Choice>
    <mc:Fallback xmlns="">
      <p:transition spd="slow" advTm="35564">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DDF8B3-030F-47C9-B7A2-DA3D7703E631}"/>
              </a:ext>
            </a:extLst>
          </p:cNvPr>
          <p:cNvSpPr>
            <a:spLocks noGrp="1"/>
          </p:cNvSpPr>
          <p:nvPr>
            <p:ph type="title"/>
          </p:nvPr>
        </p:nvSpPr>
        <p:spPr>
          <a:xfrm>
            <a:off x="682670" y="-363253"/>
            <a:ext cx="10124161" cy="4246322"/>
          </a:xfrm>
        </p:spPr>
        <p:txBody>
          <a:bodyPr>
            <a:normAutofit/>
          </a:bodyPr>
          <a:lstStyle/>
          <a:p>
            <a:pPr algn="ctr"/>
            <a:r>
              <a:rPr lang="pl-PL" b="1" i="0" dirty="0">
                <a:effectLst/>
                <a:latin typeface="Montserrat"/>
              </a:rPr>
              <a:t>Życiorys i biografia Tadeusza Zawadzkiego</a:t>
            </a:r>
            <a:br>
              <a:rPr lang="pl-PL" b="1" i="0" dirty="0">
                <a:solidFill>
                  <a:srgbClr val="000000"/>
                </a:solidFill>
                <a:effectLst/>
                <a:latin typeface="Montserrat"/>
              </a:rPr>
            </a:br>
            <a:br>
              <a:rPr lang="pl-PL" b="0" i="0" dirty="0">
                <a:solidFill>
                  <a:srgbClr val="000000"/>
                </a:solidFill>
                <a:effectLst/>
                <a:latin typeface="Lato"/>
              </a:rPr>
            </a:br>
            <a:endParaRPr lang="pl-PL" dirty="0"/>
          </a:p>
        </p:txBody>
      </p:sp>
      <p:sp>
        <p:nvSpPr>
          <p:cNvPr id="3" name="Symbol zastępczy tekstu 2">
            <a:extLst>
              <a:ext uri="{FF2B5EF4-FFF2-40B4-BE49-F238E27FC236}">
                <a16:creationId xmlns:a16="http://schemas.microsoft.com/office/drawing/2014/main" id="{ABE30DC9-054E-4186-952F-4D7B9C808816}"/>
              </a:ext>
            </a:extLst>
          </p:cNvPr>
          <p:cNvSpPr>
            <a:spLocks noGrp="1"/>
          </p:cNvSpPr>
          <p:nvPr>
            <p:ph type="body" idx="1"/>
          </p:nvPr>
        </p:nvSpPr>
        <p:spPr>
          <a:xfrm>
            <a:off x="685801" y="2439443"/>
            <a:ext cx="9460281" cy="1979113"/>
          </a:xfrm>
        </p:spPr>
        <p:txBody>
          <a:bodyPr/>
          <a:lstStyle/>
          <a:p>
            <a:pPr algn="l"/>
            <a:r>
              <a:rPr lang="pl-PL" b="0" i="0" dirty="0">
                <a:solidFill>
                  <a:srgbClr val="000000"/>
                </a:solidFill>
                <a:effectLst/>
                <a:latin typeface="Lato"/>
              </a:rPr>
              <a:t>Tadeusz Zawadzki ps. „Zośka”, „Kajman”, „</a:t>
            </a:r>
            <a:r>
              <a:rPr lang="pl-PL" b="0" i="0" dirty="0" err="1">
                <a:solidFill>
                  <a:srgbClr val="000000"/>
                </a:solidFill>
                <a:effectLst/>
                <a:latin typeface="Lato"/>
              </a:rPr>
              <a:t>Kotwicki</a:t>
            </a:r>
            <a:r>
              <a:rPr lang="pl-PL" b="0" i="0" dirty="0">
                <a:solidFill>
                  <a:srgbClr val="000000"/>
                </a:solidFill>
                <a:effectLst/>
                <a:latin typeface="Lato"/>
              </a:rPr>
              <a:t>”, „Lech Pomarańczowy” – harcmistrz, żołnierz AK w st. podporucznika. Dowódca Grup Szturmowych Szarych Szeregów, odznaczony dwukrotnie Krzyżem Walecznych i Orderem Virtutti Militari. Jeden z bohaterów powieści Aleksandra Kamińskiego </a:t>
            </a:r>
            <a:r>
              <a:rPr lang="pl-PL" b="0" i="1" u="none" strike="noStrike" dirty="0">
                <a:solidFill>
                  <a:srgbClr val="FA8A21"/>
                </a:solidFill>
                <a:effectLst/>
                <a:latin typeface="Lato"/>
                <a:hlinkClick r:id="rId2"/>
              </a:rPr>
              <a:t>Kamienie na szaniec</a:t>
            </a:r>
            <a:r>
              <a:rPr lang="pl-PL" b="0" i="1" dirty="0">
                <a:solidFill>
                  <a:srgbClr val="000000"/>
                </a:solidFill>
                <a:effectLst/>
                <a:latin typeface="Lato"/>
              </a:rPr>
              <a:t>.</a:t>
            </a:r>
            <a:endParaRPr lang="pl-PL" b="0" i="0" dirty="0">
              <a:solidFill>
                <a:srgbClr val="000000"/>
              </a:solidFill>
              <a:effectLst/>
              <a:latin typeface="Lato"/>
            </a:endParaRPr>
          </a:p>
          <a:p>
            <a:endParaRPr lang="pl-PL" dirty="0"/>
          </a:p>
        </p:txBody>
      </p:sp>
    </p:spTree>
    <p:extLst>
      <p:ext uri="{BB962C8B-B14F-4D97-AF65-F5344CB8AC3E}">
        <p14:creationId xmlns:p14="http://schemas.microsoft.com/office/powerpoint/2010/main" val="3461876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4014">
        <p15:prstTrans prst="fallOver"/>
      </p:transition>
    </mc:Choice>
    <mc:Fallback xmlns="">
      <p:transition spd="slow" advTm="24014">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9926CE-72EB-461C-BB3F-7F4441F13393}"/>
              </a:ext>
            </a:extLst>
          </p:cNvPr>
          <p:cNvSpPr>
            <a:spLocks noGrp="1"/>
          </p:cNvSpPr>
          <p:nvPr>
            <p:ph type="title"/>
          </p:nvPr>
        </p:nvSpPr>
        <p:spPr>
          <a:xfrm>
            <a:off x="871178" y="350729"/>
            <a:ext cx="9876154" cy="1252603"/>
          </a:xfrm>
        </p:spPr>
        <p:txBody>
          <a:bodyPr>
            <a:normAutofit fontScale="90000"/>
          </a:bodyPr>
          <a:lstStyle/>
          <a:p>
            <a:pPr algn="ctr"/>
            <a:r>
              <a:rPr lang="pl-PL" b="1" i="0" dirty="0">
                <a:solidFill>
                  <a:srgbClr val="000000"/>
                </a:solidFill>
                <a:effectLst/>
                <a:latin typeface="Montserrat"/>
              </a:rPr>
              <a:t> </a:t>
            </a:r>
            <a:br>
              <a:rPr lang="pl-PL" b="1" i="0" dirty="0">
                <a:solidFill>
                  <a:srgbClr val="000000"/>
                </a:solidFill>
                <a:effectLst/>
                <a:latin typeface="Montserrat"/>
              </a:rPr>
            </a:br>
            <a:br>
              <a:rPr lang="pl-PL" b="1" i="0" dirty="0">
                <a:effectLst/>
                <a:latin typeface="Lato"/>
              </a:rPr>
            </a:br>
            <a:r>
              <a:rPr lang="pl-PL" b="1" i="0" dirty="0">
                <a:effectLst/>
                <a:latin typeface="Lato"/>
              </a:rPr>
              <a:t>pochodzenie i rodzina </a:t>
            </a:r>
            <a:endParaRPr lang="pl-PL" b="1" dirty="0"/>
          </a:p>
        </p:txBody>
      </p:sp>
      <p:sp>
        <p:nvSpPr>
          <p:cNvPr id="3" name="Symbol zastępczy tekstu 2">
            <a:extLst>
              <a:ext uri="{FF2B5EF4-FFF2-40B4-BE49-F238E27FC236}">
                <a16:creationId xmlns:a16="http://schemas.microsoft.com/office/drawing/2014/main" id="{EA2A1A84-1106-4431-859F-8C614A5D3CFB}"/>
              </a:ext>
            </a:extLst>
          </p:cNvPr>
          <p:cNvSpPr>
            <a:spLocks noGrp="1"/>
          </p:cNvSpPr>
          <p:nvPr>
            <p:ph type="body" idx="1"/>
          </p:nvPr>
        </p:nvSpPr>
        <p:spPr>
          <a:xfrm>
            <a:off x="598119" y="1850836"/>
            <a:ext cx="10394707" cy="3222205"/>
          </a:xfrm>
        </p:spPr>
        <p:txBody>
          <a:bodyPr>
            <a:normAutofit fontScale="92500" lnSpcReduction="20000"/>
          </a:bodyPr>
          <a:lstStyle/>
          <a:p>
            <a:pPr algn="l"/>
            <a:r>
              <a:rPr lang="pl-PL" b="0" i="0" dirty="0">
                <a:solidFill>
                  <a:srgbClr val="000000"/>
                </a:solidFill>
                <a:effectLst/>
                <a:latin typeface="Lato"/>
              </a:rPr>
              <a:t>Tadeusz urodził się 24 stycznia 1921 r. w Warszawie. Pochodził z rodziny inteligenckiej. Jego ojciec Józef był profesorem, dziekanem Wydziału Chemicznego, a następnie rektorem Politechniki Warszawskiej. Matka Leona była działaczką oświatową i nauczycielką. Zarówno Tadeusz jak i jego siostra Anna, byli wychowywani w duchu patriotyzmu, dbano o ich staranną edukację. Z usposobienia był raczej spokojnym, refleksyjnym człowiekiem, raczej samotnikiem mimo różnorakiej działalności. We wspomnieniach ojca zapisał się jednak jako skromny, pomocny i życzliwy chłopak, żywo interesujący się problemami i potrzebami innych. Miał dar organizacyjny i jak się okazało w późniejszych latach, był dobrym dowódcą.</a:t>
            </a:r>
          </a:p>
          <a:p>
            <a:endParaRPr lang="pl-PL" dirty="0"/>
          </a:p>
        </p:txBody>
      </p:sp>
    </p:spTree>
    <p:extLst>
      <p:ext uri="{BB962C8B-B14F-4D97-AF65-F5344CB8AC3E}">
        <p14:creationId xmlns:p14="http://schemas.microsoft.com/office/powerpoint/2010/main" val="457277718"/>
      </p:ext>
    </p:extLst>
  </p:cSld>
  <p:clrMapOvr>
    <a:masterClrMapping/>
  </p:clrMapOvr>
  <p:transition spd="slow" advTm="52407">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9E3E10-5006-4427-996D-2B1A8D290B2E}"/>
              </a:ext>
            </a:extLst>
          </p:cNvPr>
          <p:cNvSpPr>
            <a:spLocks noGrp="1"/>
          </p:cNvSpPr>
          <p:nvPr>
            <p:ph type="title"/>
          </p:nvPr>
        </p:nvSpPr>
        <p:spPr>
          <a:xfrm>
            <a:off x="685801" y="0"/>
            <a:ext cx="10394707" cy="1531306"/>
          </a:xfrm>
        </p:spPr>
        <p:txBody>
          <a:bodyPr/>
          <a:lstStyle/>
          <a:p>
            <a:pPr algn="ctr"/>
            <a:r>
              <a:rPr lang="pl-PL" b="1" i="0" dirty="0">
                <a:effectLst/>
                <a:latin typeface="Lato"/>
              </a:rPr>
              <a:t>Edukacja </a:t>
            </a:r>
            <a:endParaRPr lang="pl-PL" dirty="0"/>
          </a:p>
        </p:txBody>
      </p:sp>
      <p:sp>
        <p:nvSpPr>
          <p:cNvPr id="3" name="Symbol zastępczy tekstu 2">
            <a:extLst>
              <a:ext uri="{FF2B5EF4-FFF2-40B4-BE49-F238E27FC236}">
                <a16:creationId xmlns:a16="http://schemas.microsoft.com/office/drawing/2014/main" id="{FBE1DF79-C5A7-4170-B0C3-02DDA4C69DC9}"/>
              </a:ext>
            </a:extLst>
          </p:cNvPr>
          <p:cNvSpPr>
            <a:spLocks noGrp="1"/>
          </p:cNvSpPr>
          <p:nvPr>
            <p:ph type="body" idx="1"/>
          </p:nvPr>
        </p:nvSpPr>
        <p:spPr>
          <a:xfrm>
            <a:off x="685801" y="1456247"/>
            <a:ext cx="10394707" cy="3933172"/>
          </a:xfrm>
        </p:spPr>
        <p:txBody>
          <a:bodyPr>
            <a:normAutofit/>
          </a:bodyPr>
          <a:lstStyle/>
          <a:p>
            <a:r>
              <a:rPr lang="pl-PL" sz="1900" b="0" i="0" dirty="0">
                <a:solidFill>
                  <a:srgbClr val="000000"/>
                </a:solidFill>
                <a:effectLst/>
                <a:latin typeface="Lato"/>
              </a:rPr>
              <a:t>Swoją edukację rozpoczął w Prywatnej Szkole Powszechnej Towarzystwa Szkoły Mazowieckiej. Następnie w latach 1931-39 uczęszczał do Państwowego Gimnazjum im. Stefana Batorego, gdzie uczył się w klasie o profilu matematyczno-fizycznym. Chodził do klasy razem z </a:t>
            </a:r>
            <a:r>
              <a:rPr lang="pl-PL" sz="1900" b="0" i="0" u="none" strike="noStrike" dirty="0">
                <a:solidFill>
                  <a:srgbClr val="FA8A21"/>
                </a:solidFill>
                <a:effectLst/>
                <a:latin typeface="Lato"/>
                <a:hlinkClick r:id="rId2"/>
              </a:rPr>
              <a:t>Jankiem Bytnarem</a:t>
            </a:r>
            <a:r>
              <a:rPr lang="pl-PL" sz="1900" b="0" i="0" dirty="0">
                <a:solidFill>
                  <a:srgbClr val="000000"/>
                </a:solidFill>
                <a:effectLst/>
                <a:latin typeface="Lato"/>
              </a:rPr>
              <a:t> i </a:t>
            </a:r>
            <a:r>
              <a:rPr lang="pl-PL" sz="1900" b="0" i="0" u="none" strike="noStrike" dirty="0">
                <a:solidFill>
                  <a:srgbClr val="FA8A21"/>
                </a:solidFill>
                <a:effectLst/>
                <a:latin typeface="Lato"/>
                <a:hlinkClick r:id="rId3"/>
              </a:rPr>
              <a:t>Alkiem Dawidowskim</a:t>
            </a:r>
            <a:r>
              <a:rPr lang="pl-PL" sz="1900" b="0" i="0" dirty="0">
                <a:solidFill>
                  <a:srgbClr val="000000"/>
                </a:solidFill>
                <a:effectLst/>
                <a:latin typeface="Lato"/>
              </a:rPr>
              <a:t>, również znanymi z </a:t>
            </a:r>
            <a:r>
              <a:rPr lang="pl-PL" sz="1900" b="0" i="1" dirty="0">
                <a:solidFill>
                  <a:srgbClr val="000000"/>
                </a:solidFill>
                <a:effectLst/>
                <a:latin typeface="Lato"/>
              </a:rPr>
              <a:t>Kamieni na szaniec</a:t>
            </a:r>
            <a:r>
              <a:rPr lang="pl-PL" sz="1900" b="0" i="0" dirty="0">
                <a:solidFill>
                  <a:srgbClr val="000000"/>
                </a:solidFill>
                <a:effectLst/>
                <a:latin typeface="Lato"/>
              </a:rPr>
              <a:t>. Wspólnie z kolegami wstąpił do 23 Warszawskiej Drużyny Harcerskiej, zwanej „Pomarańczarnią” (ze względu na kolor chust, które nosili). Od stycznia do kwietnia w 1939 r. był drużynowym drużyny starszej. Kontynuację nauki w normalnym trybie przerwała wojna.                                                          </a:t>
            </a:r>
          </a:p>
          <a:p>
            <a:pPr algn="ctr"/>
            <a:r>
              <a:rPr lang="pl-PL" sz="1100" dirty="0">
                <a:solidFill>
                  <a:srgbClr val="000000"/>
                </a:solidFill>
                <a:latin typeface="Lato"/>
              </a:rPr>
              <a:t>                                                                                                                                                 </a:t>
            </a:r>
            <a:r>
              <a:rPr lang="pl-PL" sz="1100" b="0" i="0" strike="noStrike" dirty="0">
                <a:solidFill>
                  <a:schemeClr val="tx1"/>
                </a:solidFill>
                <a:effectLst/>
                <a:latin typeface="Arial" panose="020B0604020202020204" pitchFamily="34" charset="0"/>
                <a:hlinkClick r:id="rId4" tooltip="Gimnazjum i Liceum im. Stefana Batorego w Warszawie">
                  <a:extLst>
                    <a:ext uri="{A12FA001-AC4F-418D-AE19-62706E023703}">
                      <ahyp:hlinkClr xmlns:ahyp="http://schemas.microsoft.com/office/drawing/2018/hyperlinkcolor" val="tx"/>
                    </a:ext>
                  </a:extLst>
                </a:hlinkClick>
              </a:rPr>
              <a:t>Państwowe Gimnazjum im. Stefana Batorego</a:t>
            </a:r>
            <a:r>
              <a:rPr lang="pl-PL" sz="1100" b="0" i="0" dirty="0">
                <a:solidFill>
                  <a:schemeClr val="tx1"/>
                </a:solidFill>
                <a:effectLst/>
                <a:latin typeface="Arial" panose="020B0604020202020204" pitchFamily="34" charset="0"/>
              </a:rPr>
              <a:t> w </a:t>
            </a:r>
            <a:r>
              <a:rPr lang="pl-PL" sz="1100" b="0" i="0" strike="noStrike" dirty="0">
                <a:solidFill>
                  <a:schemeClr val="tx1"/>
                </a:solidFill>
                <a:effectLst/>
                <a:latin typeface="Arial" panose="020B0604020202020204" pitchFamily="34" charset="0"/>
                <a:hlinkClick r:id="rId5" tooltip="Warszawa">
                  <a:extLst>
                    <a:ext uri="{A12FA001-AC4F-418D-AE19-62706E023703}">
                      <ahyp:hlinkClr xmlns:ahyp="http://schemas.microsoft.com/office/drawing/2018/hyperlinkcolor" val="tx"/>
                    </a:ext>
                  </a:extLst>
                </a:hlinkClick>
              </a:rPr>
              <a:t>Warszawie</a:t>
            </a:r>
            <a:r>
              <a:rPr lang="pl-PL" sz="1100" b="0" i="0" dirty="0">
                <a:solidFill>
                  <a:schemeClr val="tx1"/>
                </a:solidFill>
                <a:effectLst/>
                <a:latin typeface="Arial" panose="020B0604020202020204" pitchFamily="34" charset="0"/>
              </a:rPr>
              <a:t>, </a:t>
            </a:r>
          </a:p>
          <a:p>
            <a:pPr algn="ctr"/>
            <a:r>
              <a:rPr lang="pl-PL" sz="1100" dirty="0">
                <a:solidFill>
                  <a:schemeClr val="tx1"/>
                </a:solidFill>
                <a:latin typeface="Arial" panose="020B0604020202020204" pitchFamily="34" charset="0"/>
              </a:rPr>
              <a:t>                                                                                                                                         </a:t>
            </a:r>
            <a:r>
              <a:rPr lang="pl-PL" sz="1100" b="0" i="0" dirty="0">
                <a:solidFill>
                  <a:schemeClr val="tx1"/>
                </a:solidFill>
                <a:effectLst/>
                <a:latin typeface="Arial" panose="020B0604020202020204" pitchFamily="34" charset="0"/>
              </a:rPr>
              <a:t>które w 1939 ukończył Tadeusz Zawadzki</a:t>
            </a:r>
            <a:r>
              <a:rPr lang="pl-PL" sz="1100" dirty="0">
                <a:solidFill>
                  <a:schemeClr val="tx1"/>
                </a:solidFill>
                <a:latin typeface="Lato"/>
              </a:rPr>
              <a:t>        </a:t>
            </a:r>
            <a:endParaRPr lang="pl-PL" sz="1100" dirty="0">
              <a:solidFill>
                <a:schemeClr val="tx1"/>
              </a:solidFill>
            </a:endParaRPr>
          </a:p>
        </p:txBody>
      </p:sp>
      <p:pic>
        <p:nvPicPr>
          <p:cNvPr id="4" name="Obraz 3">
            <a:extLst>
              <a:ext uri="{FF2B5EF4-FFF2-40B4-BE49-F238E27FC236}">
                <a16:creationId xmlns:a16="http://schemas.microsoft.com/office/drawing/2014/main" id="{FF59705D-4420-4210-A0F8-251980844E5F}"/>
              </a:ext>
            </a:extLst>
          </p:cNvPr>
          <p:cNvPicPr>
            <a:picLocks noChangeAspect="1"/>
          </p:cNvPicPr>
          <p:nvPr/>
        </p:nvPicPr>
        <p:blipFill>
          <a:blip r:embed="rId6"/>
          <a:stretch>
            <a:fillRect/>
          </a:stretch>
        </p:blipFill>
        <p:spPr>
          <a:xfrm>
            <a:off x="3181871" y="4257671"/>
            <a:ext cx="3081141" cy="1344498"/>
          </a:xfrm>
          <a:prstGeom prst="rect">
            <a:avLst/>
          </a:prstGeom>
        </p:spPr>
      </p:pic>
    </p:spTree>
    <p:extLst>
      <p:ext uri="{BB962C8B-B14F-4D97-AF65-F5344CB8AC3E}">
        <p14:creationId xmlns:p14="http://schemas.microsoft.com/office/powerpoint/2010/main" val="1370994818"/>
      </p:ext>
    </p:extLst>
  </p:cSld>
  <p:clrMapOvr>
    <a:masterClrMapping/>
  </p:clrMapOvr>
  <p:transition spd="med" advTm="51590">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1E0C69-AC58-4863-A3F3-6A2C1A4E9205}"/>
              </a:ext>
            </a:extLst>
          </p:cNvPr>
          <p:cNvSpPr>
            <a:spLocks noGrp="1"/>
          </p:cNvSpPr>
          <p:nvPr>
            <p:ph type="title"/>
          </p:nvPr>
        </p:nvSpPr>
        <p:spPr>
          <a:xfrm>
            <a:off x="685801" y="685801"/>
            <a:ext cx="10394707" cy="1639614"/>
          </a:xfrm>
        </p:spPr>
        <p:txBody>
          <a:bodyPr/>
          <a:lstStyle/>
          <a:p>
            <a:pPr algn="ctr"/>
            <a:r>
              <a:rPr lang="pl-PL" b="1" i="0" dirty="0">
                <a:effectLst/>
                <a:latin typeface="Montserrat"/>
              </a:rPr>
              <a:t>Wybuch wojny</a:t>
            </a:r>
            <a:br>
              <a:rPr lang="pl-PL" b="1" i="0" dirty="0">
                <a:solidFill>
                  <a:srgbClr val="000000"/>
                </a:solidFill>
                <a:effectLst/>
                <a:latin typeface="Montserrat"/>
              </a:rPr>
            </a:br>
            <a:endParaRPr lang="pl-PL" dirty="0"/>
          </a:p>
        </p:txBody>
      </p:sp>
      <p:sp>
        <p:nvSpPr>
          <p:cNvPr id="3" name="Symbol zastępczy tekstu 2">
            <a:extLst>
              <a:ext uri="{FF2B5EF4-FFF2-40B4-BE49-F238E27FC236}">
                <a16:creationId xmlns:a16="http://schemas.microsoft.com/office/drawing/2014/main" id="{84E7DE56-C679-4163-8587-46D5299B4EF7}"/>
              </a:ext>
            </a:extLst>
          </p:cNvPr>
          <p:cNvSpPr>
            <a:spLocks noGrp="1"/>
          </p:cNvSpPr>
          <p:nvPr>
            <p:ph type="body" idx="1"/>
          </p:nvPr>
        </p:nvSpPr>
        <p:spPr>
          <a:xfrm>
            <a:off x="685801" y="1816274"/>
            <a:ext cx="10394707" cy="3565607"/>
          </a:xfrm>
        </p:spPr>
        <p:txBody>
          <a:bodyPr>
            <a:normAutofit fontScale="77500" lnSpcReduction="20000"/>
          </a:bodyPr>
          <a:lstStyle/>
          <a:p>
            <a:pPr algn="l"/>
            <a:r>
              <a:rPr lang="pl-PL" b="0" i="0" dirty="0">
                <a:solidFill>
                  <a:srgbClr val="000000"/>
                </a:solidFill>
                <a:effectLst/>
                <a:latin typeface="Lato"/>
              </a:rPr>
              <a:t>W pierwszych dniach września na rozkaz Naczelnego Dowództwa wymaszerował wraz z drużyną z Warszawy w kierunku wschodnim. Harcerze według planów mieli być włączeni do nowo utworzonych oddziałów. Tadeusz dotarł aż do Chełmna. Powrócił do stolicy początkiem października 1939 r. i niemalże od razu zaangażował się w działalność konspiracyjną. Używał też od wtedy przybranego nazwiska Tadeusz Zieliński. Końcem roku został członkiem podziemnej organizacji PLAN (Polskiej Ludowej Akcji Niepodległościowej). Po jej zniszczeniu przez Gestapo był łącznikiem komórki więziennej Związku Walki Zbrojnej. Do jego zadań należało śledzenie i przekazywanie danych o losach osób więzionych na Pawiaku.</a:t>
            </a:r>
          </a:p>
          <a:p>
            <a:pPr algn="l"/>
            <a:r>
              <a:rPr lang="pl-PL" b="0" i="0" dirty="0">
                <a:solidFill>
                  <a:srgbClr val="000000"/>
                </a:solidFill>
                <a:effectLst/>
                <a:latin typeface="Lato"/>
              </a:rPr>
              <a:t>We wrześniu 1940 r. rozpoczął naukę w Państwowej Szkole Budowy Maszyn, którą ukończył wiosną 1942 r. Jesienią tego samego roku rozpoczął konspiracyjne studia na Politechnice Warszawskiej, przerwał je jednak kilka miesięcy później ze względu na zaangażowanie w działalność podziemną.</a:t>
            </a:r>
          </a:p>
          <a:p>
            <a:endParaRPr lang="pl-PL" dirty="0"/>
          </a:p>
        </p:txBody>
      </p:sp>
    </p:spTree>
    <p:extLst>
      <p:ext uri="{BB962C8B-B14F-4D97-AF65-F5344CB8AC3E}">
        <p14:creationId xmlns:p14="http://schemas.microsoft.com/office/powerpoint/2010/main" val="407998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2654">
        <p159:morph option="byObject"/>
      </p:transition>
    </mc:Choice>
    <mc:Fallback xmlns="">
      <p:transition spd="slow" advTm="62654">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DAF7BA-B5CA-4359-9AA9-95188392F8A8}"/>
              </a:ext>
            </a:extLst>
          </p:cNvPr>
          <p:cNvSpPr>
            <a:spLocks noGrp="1"/>
          </p:cNvSpPr>
          <p:nvPr>
            <p:ph type="title"/>
          </p:nvPr>
        </p:nvSpPr>
        <p:spPr>
          <a:xfrm>
            <a:off x="685801" y="685800"/>
            <a:ext cx="10394707" cy="1639615"/>
          </a:xfrm>
        </p:spPr>
        <p:txBody>
          <a:bodyPr/>
          <a:lstStyle/>
          <a:p>
            <a:pPr algn="ctr"/>
            <a:r>
              <a:rPr lang="pl-PL" b="1" i="0" dirty="0">
                <a:effectLst/>
                <a:latin typeface="Montserrat"/>
              </a:rPr>
              <a:t>Działania dywersyjne</a:t>
            </a:r>
            <a:br>
              <a:rPr lang="pl-PL" b="1" i="0" dirty="0">
                <a:solidFill>
                  <a:srgbClr val="000000"/>
                </a:solidFill>
                <a:effectLst/>
                <a:latin typeface="Montserrat"/>
              </a:rPr>
            </a:br>
            <a:endParaRPr lang="pl-PL" dirty="0"/>
          </a:p>
        </p:txBody>
      </p:sp>
      <p:sp>
        <p:nvSpPr>
          <p:cNvPr id="3" name="Symbol zastępczy tekstu 2">
            <a:extLst>
              <a:ext uri="{FF2B5EF4-FFF2-40B4-BE49-F238E27FC236}">
                <a16:creationId xmlns:a16="http://schemas.microsoft.com/office/drawing/2014/main" id="{A69ECF57-AA4D-4700-883C-9BB341C08A36}"/>
              </a:ext>
            </a:extLst>
          </p:cNvPr>
          <p:cNvSpPr>
            <a:spLocks noGrp="1"/>
          </p:cNvSpPr>
          <p:nvPr>
            <p:ph type="body" idx="1"/>
          </p:nvPr>
        </p:nvSpPr>
        <p:spPr>
          <a:xfrm>
            <a:off x="685801" y="1766170"/>
            <a:ext cx="10394707" cy="3615711"/>
          </a:xfrm>
        </p:spPr>
        <p:txBody>
          <a:bodyPr>
            <a:normAutofit fontScale="85000" lnSpcReduction="20000"/>
          </a:bodyPr>
          <a:lstStyle/>
          <a:p>
            <a:pPr algn="l"/>
            <a:r>
              <a:rPr lang="pl-PL" b="0" i="0" dirty="0">
                <a:solidFill>
                  <a:srgbClr val="000000"/>
                </a:solidFill>
                <a:effectLst/>
                <a:latin typeface="Lato"/>
              </a:rPr>
              <a:t>W 1941 roku wraz z grupą harcerzy z „Pomarańczarni” wstąpił do Szarych Szeregów i został komendantem hufca „Mokotów Górny”. Hufiec ten był częścią Okręgu Południe Chorągwi Warszawskiej, a także „Wawra” – Organizacji Małego Sabotażu. W ramach działań dywersyjnych, „Zośka” m.in. malował kotwice na murach swojej dzielnicy. Wymalował największą ilość znaku Polski Walczącej na tym terenie. Brał udział również w działaniach propagandowych w języku niemieckim, wraz z „Rudym” uprzykrzali również działalność niemieckich sklepów i miejsc rozrywki, m.in. kin.</a:t>
            </a:r>
          </a:p>
          <a:p>
            <a:pPr algn="l"/>
            <a:r>
              <a:rPr lang="pl-PL" b="0" i="0" dirty="0">
                <a:solidFill>
                  <a:srgbClr val="000000"/>
                </a:solidFill>
                <a:effectLst/>
                <a:latin typeface="Lato"/>
              </a:rPr>
              <a:t>Zawadzki był świetnym organizatorem i dowódcą. Jego podwładni wykonywali wiele brawurowych akcji dywersyjnych, a on sam piął się do góry po szczeblach awansu. Latem 1942 r. został podharcmistrzem, a po reorganizacji hufców i Grup Szturmowych został dowódcą hufca „Centrum”. Również w tym samym roku, podobnie jak koledzy, uczestniczył w organizowanym przez </a:t>
            </a:r>
            <a:r>
              <a:rPr lang="pl-PL" b="0" i="0" u="none" strike="noStrike" dirty="0">
                <a:solidFill>
                  <a:srgbClr val="FA8A21"/>
                </a:solidFill>
                <a:effectLst/>
                <a:latin typeface="Lato"/>
                <a:hlinkClick r:id="rId2"/>
              </a:rPr>
              <a:t>AK</a:t>
            </a:r>
            <a:r>
              <a:rPr lang="pl-PL" b="0" i="0" dirty="0">
                <a:solidFill>
                  <a:srgbClr val="000000"/>
                </a:solidFill>
                <a:effectLst/>
                <a:latin typeface="Lato"/>
              </a:rPr>
              <a:t> Kursie Podchorążych Piechoty Rezerwy. Ukończył go ze stopniem podchorążego w styczniu 1943 r.</a:t>
            </a:r>
          </a:p>
          <a:p>
            <a:endParaRPr lang="pl-PL" dirty="0"/>
          </a:p>
        </p:txBody>
      </p:sp>
    </p:spTree>
    <p:extLst>
      <p:ext uri="{BB962C8B-B14F-4D97-AF65-F5344CB8AC3E}">
        <p14:creationId xmlns:p14="http://schemas.microsoft.com/office/powerpoint/2010/main" val="63527777"/>
      </p:ext>
    </p:extLst>
  </p:cSld>
  <p:clrMapOvr>
    <a:masterClrMapping/>
  </p:clrMapOvr>
  <p:transition spd="med" advTm="66529">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3EE2D5-A6A9-4AEB-BB5B-79F9B4839913}"/>
              </a:ext>
            </a:extLst>
          </p:cNvPr>
          <p:cNvSpPr>
            <a:spLocks noGrp="1"/>
          </p:cNvSpPr>
          <p:nvPr>
            <p:ph type="title"/>
          </p:nvPr>
        </p:nvSpPr>
        <p:spPr>
          <a:xfrm>
            <a:off x="685801" y="685801"/>
            <a:ext cx="10394707" cy="1639614"/>
          </a:xfrm>
        </p:spPr>
        <p:txBody>
          <a:bodyPr>
            <a:normAutofit fontScale="90000"/>
          </a:bodyPr>
          <a:lstStyle/>
          <a:p>
            <a:pPr algn="ctr"/>
            <a:br>
              <a:rPr lang="pl-PL" b="1" i="0" dirty="0">
                <a:solidFill>
                  <a:srgbClr val="111111"/>
                </a:solidFill>
                <a:effectLst/>
                <a:latin typeface="Montserrat"/>
              </a:rPr>
            </a:br>
            <a:br>
              <a:rPr lang="pl-PL" b="1" i="0" dirty="0">
                <a:solidFill>
                  <a:srgbClr val="111111"/>
                </a:solidFill>
                <a:effectLst/>
                <a:latin typeface="Montserrat"/>
              </a:rPr>
            </a:br>
            <a:br>
              <a:rPr lang="pl-PL" b="1" i="0" dirty="0">
                <a:solidFill>
                  <a:srgbClr val="111111"/>
                </a:solidFill>
                <a:effectLst/>
                <a:latin typeface="Montserrat"/>
              </a:rPr>
            </a:br>
            <a:br>
              <a:rPr lang="pl-PL" b="1" i="0" dirty="0">
                <a:solidFill>
                  <a:srgbClr val="111111"/>
                </a:solidFill>
                <a:effectLst/>
                <a:latin typeface="Montserrat"/>
              </a:rPr>
            </a:br>
            <a:br>
              <a:rPr lang="pl-PL" b="1" i="0" dirty="0">
                <a:solidFill>
                  <a:srgbClr val="111111"/>
                </a:solidFill>
                <a:effectLst/>
                <a:latin typeface="Montserrat"/>
              </a:rPr>
            </a:br>
            <a:br>
              <a:rPr lang="pl-PL" b="1" i="0" dirty="0">
                <a:solidFill>
                  <a:srgbClr val="111111"/>
                </a:solidFill>
                <a:effectLst/>
                <a:latin typeface="Montserrat"/>
              </a:rPr>
            </a:br>
            <a:br>
              <a:rPr lang="pl-PL" b="1" i="0" dirty="0">
                <a:solidFill>
                  <a:srgbClr val="111111"/>
                </a:solidFill>
                <a:effectLst/>
                <a:latin typeface="Montserrat"/>
              </a:rPr>
            </a:br>
            <a:br>
              <a:rPr lang="pl-PL" b="1" i="0" dirty="0">
                <a:solidFill>
                  <a:srgbClr val="111111"/>
                </a:solidFill>
                <a:effectLst/>
                <a:latin typeface="Montserrat"/>
              </a:rPr>
            </a:br>
            <a:br>
              <a:rPr lang="pl-PL" b="1" i="0" dirty="0">
                <a:solidFill>
                  <a:srgbClr val="111111"/>
                </a:solidFill>
                <a:effectLst/>
                <a:latin typeface="Montserrat"/>
              </a:rPr>
            </a:br>
            <a:br>
              <a:rPr lang="pl-PL" b="1" i="0" dirty="0">
                <a:solidFill>
                  <a:srgbClr val="111111"/>
                </a:solidFill>
                <a:effectLst/>
                <a:latin typeface="Montserrat"/>
              </a:rPr>
            </a:br>
            <a:r>
              <a:rPr lang="pl-PL" b="1" i="0" dirty="0">
                <a:effectLst/>
                <a:latin typeface="Montserrat"/>
              </a:rPr>
              <a:t>jakie dywersje były prowadzone pod powództwem zośki?</a:t>
            </a:r>
            <a:endParaRPr lang="pl-PL" dirty="0"/>
          </a:p>
        </p:txBody>
      </p:sp>
      <p:sp>
        <p:nvSpPr>
          <p:cNvPr id="3" name="Symbol zastępczy tekstu 2">
            <a:extLst>
              <a:ext uri="{FF2B5EF4-FFF2-40B4-BE49-F238E27FC236}">
                <a16:creationId xmlns:a16="http://schemas.microsoft.com/office/drawing/2014/main" id="{0B0A4DB2-4788-4FCB-ADBE-AD80C2405D02}"/>
              </a:ext>
            </a:extLst>
          </p:cNvPr>
          <p:cNvSpPr>
            <a:spLocks noGrp="1"/>
          </p:cNvSpPr>
          <p:nvPr>
            <p:ph type="body" idx="1"/>
          </p:nvPr>
        </p:nvSpPr>
        <p:spPr>
          <a:xfrm>
            <a:off x="685801" y="2325416"/>
            <a:ext cx="10394707" cy="3223614"/>
          </a:xfrm>
        </p:spPr>
        <p:txBody>
          <a:bodyPr>
            <a:normAutofit fontScale="25000" lnSpcReduction="20000"/>
          </a:bodyPr>
          <a:lstStyle/>
          <a:p>
            <a:pPr algn="l"/>
            <a:r>
              <a:rPr lang="pl-PL" sz="4800" b="0" i="0" dirty="0">
                <a:solidFill>
                  <a:srgbClr val="111111"/>
                </a:solidFill>
                <a:effectLst/>
                <a:latin typeface="Lato"/>
              </a:rPr>
              <a:t>Tadeusz Zawadzki z wielkim zaangażowaniem i poświęceniem brał udział w konspiracyjnych działaniach wojennych. Nieraz stawał też po prostu na froncie, prowadząc swój oddział do bezpośredniej konfrontacji z niemieckim przeciwnikiem i okupantem.</a:t>
            </a:r>
          </a:p>
          <a:p>
            <a:pPr algn="l"/>
            <a:r>
              <a:rPr lang="pl-PL" sz="4800" b="0" i="0" dirty="0">
                <a:solidFill>
                  <a:srgbClr val="111111"/>
                </a:solidFill>
                <a:effectLst/>
                <a:latin typeface="Lato"/>
              </a:rPr>
              <a:t>W wielu akcjach brał udział jako uczestnik działań, a nieraz stawał na czele oddziałów dywersyjnych. Do tych akcji, którym dowodził, zaliczymy:</a:t>
            </a:r>
          </a:p>
          <a:p>
            <a:pPr algn="l">
              <a:buFont typeface="+mj-lt"/>
              <a:buAutoNum type="arabicPeriod"/>
            </a:pPr>
            <a:r>
              <a:rPr lang="pl-PL" sz="4800" b="0" i="0" dirty="0">
                <a:solidFill>
                  <a:srgbClr val="111111"/>
                </a:solidFill>
                <a:effectLst/>
                <a:latin typeface="Lato"/>
              </a:rPr>
              <a:t>Akcja „Wieniec II” – miała miejsce w nocy z 31 grudnia 1942 r. na 1 stycznia 1943 r. Dowodził patrolem, który wysadził w powietrze </a:t>
            </a:r>
            <a:r>
              <a:rPr lang="pl-PL" sz="4800" b="1" i="0" dirty="0">
                <a:solidFill>
                  <a:srgbClr val="111111"/>
                </a:solidFill>
                <a:effectLst/>
                <a:latin typeface="Lato"/>
              </a:rPr>
              <a:t>tory pod Kraśnikiem</a:t>
            </a:r>
            <a:r>
              <a:rPr lang="pl-PL" sz="4800" b="0" i="0" dirty="0">
                <a:solidFill>
                  <a:srgbClr val="111111"/>
                </a:solidFill>
                <a:effectLst/>
                <a:latin typeface="Lato"/>
              </a:rPr>
              <a:t>, wysadzając niemiecki pociąg.</a:t>
            </a:r>
          </a:p>
          <a:p>
            <a:pPr algn="l">
              <a:buFont typeface="+mj-lt"/>
              <a:buAutoNum type="arabicPeriod"/>
            </a:pPr>
            <a:r>
              <a:rPr lang="pl-PL" sz="4800" b="0" i="0" dirty="0">
                <a:solidFill>
                  <a:srgbClr val="111111"/>
                </a:solidFill>
                <a:effectLst/>
                <a:latin typeface="Lato"/>
              </a:rPr>
              <a:t>Akcja</a:t>
            </a:r>
            <a:r>
              <a:rPr lang="pl-PL" sz="4800" b="1" i="0" dirty="0">
                <a:solidFill>
                  <a:srgbClr val="111111"/>
                </a:solidFill>
                <a:effectLst/>
                <a:latin typeface="Lato"/>
              </a:rPr>
              <a:t> odbicia więźniów pod Celestynowem</a:t>
            </a:r>
            <a:r>
              <a:rPr lang="pl-PL" sz="4800" b="0" i="0" dirty="0">
                <a:solidFill>
                  <a:srgbClr val="111111"/>
                </a:solidFill>
                <a:effectLst/>
                <a:latin typeface="Lato"/>
              </a:rPr>
              <a:t> – odbyła się w nocy z 19 na 20 maja 1943. Miała na celu odbicie więźniów przewożonych pociągiem do obozu koncentracyjnego Auschwitz – w miejscowości Celestynów. Była to akcja stanowiąca egzamin oficerski Zośki. Zakończona sukcesem – uwolnieniem i ewakuacją 49 więźniów. Po stronie polskiej zginęło dwóch harcerzy.</a:t>
            </a:r>
          </a:p>
          <a:p>
            <a:pPr algn="l">
              <a:buFont typeface="+mj-lt"/>
              <a:buAutoNum type="arabicPeriod"/>
            </a:pPr>
            <a:r>
              <a:rPr lang="pl-PL" sz="4800" b="0" i="0" dirty="0">
                <a:solidFill>
                  <a:srgbClr val="111111"/>
                </a:solidFill>
                <a:effectLst/>
                <a:latin typeface="Lato"/>
              </a:rPr>
              <a:t>Akcja </a:t>
            </a:r>
            <a:r>
              <a:rPr lang="pl-PL" sz="4800" b="1" i="0" dirty="0">
                <a:solidFill>
                  <a:srgbClr val="111111"/>
                </a:solidFill>
                <a:effectLst/>
                <a:latin typeface="Lato"/>
              </a:rPr>
              <a:t>wysadzenia pociągu z amunicją po Czarnocinem</a:t>
            </a:r>
            <a:r>
              <a:rPr lang="pl-PL" sz="4800" b="0" i="0" dirty="0">
                <a:solidFill>
                  <a:srgbClr val="111111"/>
                </a:solidFill>
                <a:effectLst/>
                <a:latin typeface="Lato"/>
              </a:rPr>
              <a:t> – w nocy z 5 na 6 czerwca 1943 r. Poniosło w niej śmierć kilku członków Szarych Szeregów.</a:t>
            </a:r>
          </a:p>
          <a:p>
            <a:pPr algn="l">
              <a:buFont typeface="+mj-lt"/>
              <a:buAutoNum type="arabicPeriod"/>
            </a:pPr>
            <a:r>
              <a:rPr lang="pl-PL" sz="4800" b="0" i="0" dirty="0">
                <a:solidFill>
                  <a:srgbClr val="111111"/>
                </a:solidFill>
                <a:effectLst/>
                <a:latin typeface="Lato"/>
              </a:rPr>
              <a:t>Akcja </a:t>
            </a:r>
            <a:r>
              <a:rPr lang="pl-PL" sz="4800" b="1" i="0" dirty="0">
                <a:solidFill>
                  <a:srgbClr val="111111"/>
                </a:solidFill>
                <a:effectLst/>
                <a:latin typeface="Lato"/>
              </a:rPr>
              <a:t>pod </a:t>
            </a:r>
            <a:r>
              <a:rPr lang="pl-PL" sz="4800" b="1" i="0" dirty="0" err="1">
                <a:solidFill>
                  <a:srgbClr val="111111"/>
                </a:solidFill>
                <a:effectLst/>
                <a:latin typeface="Lato"/>
              </a:rPr>
              <a:t>Siewczychami</a:t>
            </a:r>
            <a:r>
              <a:rPr lang="pl-PL" sz="4800" b="0" i="0" dirty="0">
                <a:solidFill>
                  <a:srgbClr val="111111"/>
                </a:solidFill>
                <a:effectLst/>
                <a:latin typeface="Lato"/>
              </a:rPr>
              <a:t> – miała na celu przejęcie posterunku Niemców, odbyła się 20 sierpnia 1943 r.</a:t>
            </a:r>
          </a:p>
          <a:p>
            <a:br>
              <a:rPr lang="pl-PL" dirty="0"/>
            </a:br>
            <a:endParaRPr lang="pl-PL" dirty="0"/>
          </a:p>
        </p:txBody>
      </p:sp>
    </p:spTree>
    <p:extLst>
      <p:ext uri="{BB962C8B-B14F-4D97-AF65-F5344CB8AC3E}">
        <p14:creationId xmlns:p14="http://schemas.microsoft.com/office/powerpoint/2010/main" val="1500852942"/>
      </p:ext>
    </p:extLst>
  </p:cSld>
  <p:clrMapOvr>
    <a:masterClrMapping/>
  </p:clrMapOvr>
  <mc:AlternateContent xmlns:mc="http://schemas.openxmlformats.org/markup-compatibility/2006" xmlns:p14="http://schemas.microsoft.com/office/powerpoint/2010/main">
    <mc:Choice Requires="p14">
      <p:transition spd="slow" p14:dur="3400" advTm="81564">
        <p14:reveal/>
      </p:transition>
    </mc:Choice>
    <mc:Fallback xmlns="">
      <p:transition spd="slow" advTm="81564">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ydarzenie główne">
  <a:themeElements>
    <a:clrScheme name="Wydarzenie główne">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Wydarzenie główne">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ydarzenie główne">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Wydarzenie główne</Template>
  <TotalTime>200</TotalTime>
  <Words>1934</Words>
  <Application>Microsoft Office PowerPoint</Application>
  <PresentationFormat>Panoramiczny</PresentationFormat>
  <Paragraphs>77</Paragraphs>
  <Slides>17</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17</vt:i4>
      </vt:variant>
    </vt:vector>
  </HeadingPairs>
  <TitlesOfParts>
    <vt:vector size="24" baseType="lpstr">
      <vt:lpstr>Arial</vt:lpstr>
      <vt:lpstr>Impact</vt:lpstr>
      <vt:lpstr>Lato</vt:lpstr>
      <vt:lpstr>Montserrat</vt:lpstr>
      <vt:lpstr>Open Sans</vt:lpstr>
      <vt:lpstr>Titillium Web</vt:lpstr>
      <vt:lpstr>Wydarzenie główne</vt:lpstr>
      <vt:lpstr>Tadeusz zawadzki ps. ,,zośka’’  </vt:lpstr>
      <vt:lpstr>Prezentacja programu PowerPoint</vt:lpstr>
      <vt:lpstr>Skąd wziął się pseudonim zośki?</vt:lpstr>
      <vt:lpstr>Życiorys i biografia Tadeusza Zawadzkiego  </vt:lpstr>
      <vt:lpstr>   pochodzenie i rodzina </vt:lpstr>
      <vt:lpstr>Edukacja </vt:lpstr>
      <vt:lpstr>Wybuch wojny </vt:lpstr>
      <vt:lpstr>Działania dywersyjne </vt:lpstr>
      <vt:lpstr>          jakie dywersje były prowadzone pod powództwem zośki?</vt:lpstr>
      <vt:lpstr>Akcja "Taśma" </vt:lpstr>
      <vt:lpstr>Akcja pod Arsenałem </vt:lpstr>
      <vt:lpstr>Śmierć </vt:lpstr>
      <vt:lpstr>Upamiętnienie i odznaczenia </vt:lpstr>
      <vt:lpstr>Ostatnie pożegnanie</vt:lpstr>
      <vt:lpstr>Wspomnienia świadków</vt:lpstr>
      <vt:lpstr>Ciekawostki o Tadeuszu Zawadzkim</vt:lpstr>
      <vt:lpstr>Dziękuję za uwagę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Sławomir Woźniak</dc:creator>
  <cp:lastModifiedBy>Sławomir Woźniak</cp:lastModifiedBy>
  <cp:revision>20</cp:revision>
  <dcterms:created xsi:type="dcterms:W3CDTF">2020-10-27T17:20:46Z</dcterms:created>
  <dcterms:modified xsi:type="dcterms:W3CDTF">2020-10-28T19:33:33Z</dcterms:modified>
</cp:coreProperties>
</file>